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26" r:id="rId1"/>
  </p:sldMasterIdLst>
  <p:notesMasterIdLst>
    <p:notesMasterId r:id="rId38"/>
  </p:notesMasterIdLst>
  <p:handoutMasterIdLst>
    <p:handoutMasterId r:id="rId39"/>
  </p:handoutMasterIdLst>
  <p:sldIdLst>
    <p:sldId id="865" r:id="rId2"/>
    <p:sldId id="1006" r:id="rId3"/>
    <p:sldId id="977" r:id="rId4"/>
    <p:sldId id="957" r:id="rId5"/>
    <p:sldId id="980" r:id="rId6"/>
    <p:sldId id="961" r:id="rId7"/>
    <p:sldId id="962" r:id="rId8"/>
    <p:sldId id="964" r:id="rId9"/>
    <p:sldId id="965" r:id="rId10"/>
    <p:sldId id="900" r:id="rId11"/>
    <p:sldId id="994" r:id="rId12"/>
    <p:sldId id="988" r:id="rId13"/>
    <p:sldId id="978" r:id="rId14"/>
    <p:sldId id="1008" r:id="rId15"/>
    <p:sldId id="1007" r:id="rId16"/>
    <p:sldId id="909" r:id="rId17"/>
    <p:sldId id="966" r:id="rId18"/>
    <p:sldId id="911" r:id="rId19"/>
    <p:sldId id="995" r:id="rId20"/>
    <p:sldId id="997" r:id="rId21"/>
    <p:sldId id="996" r:id="rId22"/>
    <p:sldId id="992" r:id="rId23"/>
    <p:sldId id="919" r:id="rId24"/>
    <p:sldId id="921" r:id="rId25"/>
    <p:sldId id="968" r:id="rId26"/>
    <p:sldId id="1005" r:id="rId27"/>
    <p:sldId id="1003" r:id="rId28"/>
    <p:sldId id="998" r:id="rId29"/>
    <p:sldId id="1002" r:id="rId30"/>
    <p:sldId id="999" r:id="rId31"/>
    <p:sldId id="1000" r:id="rId32"/>
    <p:sldId id="1001" r:id="rId33"/>
    <p:sldId id="1004" r:id="rId34"/>
    <p:sldId id="969" r:id="rId35"/>
    <p:sldId id="933" r:id="rId36"/>
    <p:sldId id="934" r:id="rId37"/>
  </p:sldIdLst>
  <p:sldSz cx="12192000" cy="6858000"/>
  <p:notesSz cx="6797675" cy="9926638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rgbClr val="133984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rgbClr val="133984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rgbClr val="133984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rgbClr val="133984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rgbClr val="133984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rgbClr val="133984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rgbClr val="133984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rgbClr val="133984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rgbClr val="133984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 userDrawn="1">
          <p15:clr>
            <a:srgbClr val="A4A3A4"/>
          </p15:clr>
        </p15:guide>
        <p15:guide id="2" pos="2141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FF"/>
    <a:srgbClr val="FF3300"/>
    <a:srgbClr val="2A4F86"/>
    <a:srgbClr val="142640"/>
    <a:srgbClr val="1F3B63"/>
    <a:srgbClr val="C0C0C0"/>
    <a:srgbClr val="8FAFE9"/>
    <a:srgbClr val="7F4D78"/>
    <a:srgbClr val="1D375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804" autoAdjust="0"/>
    <p:restoredTop sz="78218" autoAdjust="0"/>
  </p:normalViewPr>
  <p:slideViewPr>
    <p:cSldViewPr>
      <p:cViewPr varScale="1">
        <p:scale>
          <a:sx n="87" d="100"/>
          <a:sy n="87" d="100"/>
        </p:scale>
        <p:origin x="350" y="77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6" d="100"/>
          <a:sy n="56" d="100"/>
        </p:scale>
        <p:origin x="-2214" y="-96"/>
      </p:cViewPr>
      <p:guideLst>
        <p:guide orient="horz" pos="3127"/>
        <p:guide pos="2141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E2849FA-743D-4F74-8C83-0B5F1FD26F6E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B2A70F1B-DEE6-49C8-88DC-8C9CE46B8B9F}">
      <dgm:prSet phldrT="[文本]"/>
      <dgm:spPr/>
      <dgm:t>
        <a:bodyPr/>
        <a:lstStyle/>
        <a:p>
          <a:r>
            <a:rPr lang="zh-CN" altLang="en-US" dirty="0"/>
            <a:t>单匝测量回路的感应电动势</a:t>
          </a:r>
          <a:endParaRPr lang="en-US" altLang="zh-CN" dirty="0"/>
        </a:p>
      </dgm:t>
    </dgm:pt>
    <dgm:pt modelId="{281AD797-FE44-4823-8571-4DEB2CC8C6D2}" type="parTrans" cxnId="{87B6C845-DA0F-469C-9487-E7617C71982D}">
      <dgm:prSet/>
      <dgm:spPr/>
      <dgm:t>
        <a:bodyPr/>
        <a:lstStyle/>
        <a:p>
          <a:endParaRPr lang="zh-CN" altLang="en-US"/>
        </a:p>
      </dgm:t>
    </dgm:pt>
    <dgm:pt modelId="{508156F6-1C3D-4AF9-893A-5E28EF8AF4D0}" type="sibTrans" cxnId="{87B6C845-DA0F-469C-9487-E7617C71982D}">
      <dgm:prSet/>
      <dgm:spPr/>
      <dgm:t>
        <a:bodyPr/>
        <a:lstStyle/>
        <a:p>
          <a:endParaRPr lang="zh-CN" altLang="en-US"/>
        </a:p>
      </dgm:t>
    </dgm:pt>
    <dgm:pt modelId="{1336FAA7-F5AB-418F-9428-3CB171B0D227}">
      <dgm:prSet phldrT="[文本]"/>
      <dgm:spPr/>
      <dgm:t>
        <a:bodyPr/>
        <a:lstStyle/>
        <a:p>
          <a:r>
            <a:rPr lang="zh-CN" altLang="en-US" dirty="0"/>
            <a:t>空气耦合的线性磁路 </a:t>
          </a:r>
          <a:r>
            <a:rPr lang="en-US" altLang="zh-CN" i="1" dirty="0">
              <a:latin typeface="Times New Roman" panose="02020603050405020304" pitchFamily="18" charset="0"/>
              <a:cs typeface="Times New Roman" panose="02020603050405020304" pitchFamily="18" charset="0"/>
            </a:rPr>
            <a:t>B=</a:t>
          </a:r>
          <a:r>
            <a:rPr lang="en-US" altLang="zh-CN" i="1" dirty="0" err="1">
              <a:latin typeface="Times New Roman" panose="02020603050405020304" pitchFamily="18" charset="0"/>
              <a:cs typeface="Times New Roman" panose="02020603050405020304" pitchFamily="18" charset="0"/>
            </a:rPr>
            <a:t>ki</a:t>
          </a:r>
          <a:endParaRPr lang="zh-CN" altLang="en-US" i="1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726E3FC-8EB9-4647-B9F9-520F8BA4D8D1}" type="parTrans" cxnId="{B5F9CEB0-550F-4427-80C1-85E9783B4307}">
      <dgm:prSet/>
      <dgm:spPr/>
      <dgm:t>
        <a:bodyPr/>
        <a:lstStyle/>
        <a:p>
          <a:endParaRPr lang="zh-CN" altLang="en-US"/>
        </a:p>
      </dgm:t>
    </dgm:pt>
    <dgm:pt modelId="{D3FA123D-D3E2-4C66-B0EF-E733F38F5D2C}" type="sibTrans" cxnId="{B5F9CEB0-550F-4427-80C1-85E9783B4307}">
      <dgm:prSet/>
      <dgm:spPr/>
      <dgm:t>
        <a:bodyPr/>
        <a:lstStyle/>
        <a:p>
          <a:endParaRPr lang="zh-CN" altLang="en-US"/>
        </a:p>
      </dgm:t>
    </dgm:pt>
    <dgm:pt modelId="{38C3BFA3-DD25-43C3-B671-A435D64CED7F}">
      <dgm:prSet phldrT="[文本]"/>
      <dgm:spPr/>
      <dgm:t>
        <a:bodyPr/>
        <a:lstStyle/>
        <a:p>
          <a:r>
            <a:rPr lang="zh-CN" altLang="en-US" dirty="0"/>
            <a:t>互感系数</a:t>
          </a:r>
          <a:r>
            <a:rPr lang="en-US" altLang="zh-CN" dirty="0"/>
            <a:t>M</a:t>
          </a:r>
          <a:endParaRPr lang="zh-CN" altLang="en-US" dirty="0"/>
        </a:p>
      </dgm:t>
    </dgm:pt>
    <dgm:pt modelId="{42D1F16E-C414-4539-84D2-CB7514F6B69F}" type="parTrans" cxnId="{EE8CF64E-BA6F-4AE7-817E-28F23BB48427}">
      <dgm:prSet/>
      <dgm:spPr/>
      <dgm:t>
        <a:bodyPr/>
        <a:lstStyle/>
        <a:p>
          <a:endParaRPr lang="zh-CN" altLang="en-US"/>
        </a:p>
      </dgm:t>
    </dgm:pt>
    <dgm:pt modelId="{6D563B92-BC60-404E-9C25-4760DCED3028}" type="sibTrans" cxnId="{EE8CF64E-BA6F-4AE7-817E-28F23BB48427}">
      <dgm:prSet/>
      <dgm:spPr/>
      <dgm:t>
        <a:bodyPr/>
        <a:lstStyle/>
        <a:p>
          <a:endParaRPr lang="zh-CN" altLang="en-US"/>
        </a:p>
      </dgm:t>
    </dgm:pt>
    <dgm:pt modelId="{CA96E52F-191D-47C3-AFA5-A08643E26848}" type="pres">
      <dgm:prSet presAssocID="{7E2849FA-743D-4F74-8C83-0B5F1FD26F6E}" presName="Name0" presStyleCnt="0">
        <dgm:presLayoutVars>
          <dgm:dir/>
          <dgm:resizeHandles val="exact"/>
        </dgm:presLayoutVars>
      </dgm:prSet>
      <dgm:spPr/>
    </dgm:pt>
    <dgm:pt modelId="{55F9113D-05F0-41AF-88E1-AC21ED36296D}" type="pres">
      <dgm:prSet presAssocID="{B2A70F1B-DEE6-49C8-88DC-8C9CE46B8B9F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5B2AB94-DE0C-43A9-A9F2-9702E3713A16}" type="pres">
      <dgm:prSet presAssocID="{508156F6-1C3D-4AF9-893A-5E28EF8AF4D0}" presName="sibTrans" presStyleLbl="sibTrans2D1" presStyleIdx="0" presStyleCnt="2"/>
      <dgm:spPr/>
      <dgm:t>
        <a:bodyPr/>
        <a:lstStyle/>
        <a:p>
          <a:endParaRPr lang="zh-CN" altLang="en-US"/>
        </a:p>
      </dgm:t>
    </dgm:pt>
    <dgm:pt modelId="{70AA8AA7-767B-4483-8366-BE4FA2E4764B}" type="pres">
      <dgm:prSet presAssocID="{508156F6-1C3D-4AF9-893A-5E28EF8AF4D0}" presName="connectorText" presStyleLbl="sibTrans2D1" presStyleIdx="0" presStyleCnt="2"/>
      <dgm:spPr/>
      <dgm:t>
        <a:bodyPr/>
        <a:lstStyle/>
        <a:p>
          <a:endParaRPr lang="zh-CN" altLang="en-US"/>
        </a:p>
      </dgm:t>
    </dgm:pt>
    <dgm:pt modelId="{D4E7D244-9E1E-437C-BF89-49B4D2FBF5F5}" type="pres">
      <dgm:prSet presAssocID="{1336FAA7-F5AB-418F-9428-3CB171B0D227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345CA92-BD25-4832-9B99-5DE023EA397A}" type="pres">
      <dgm:prSet presAssocID="{D3FA123D-D3E2-4C66-B0EF-E733F38F5D2C}" presName="sibTrans" presStyleLbl="sibTrans2D1" presStyleIdx="1" presStyleCnt="2"/>
      <dgm:spPr/>
      <dgm:t>
        <a:bodyPr/>
        <a:lstStyle/>
        <a:p>
          <a:endParaRPr lang="zh-CN" altLang="en-US"/>
        </a:p>
      </dgm:t>
    </dgm:pt>
    <dgm:pt modelId="{4AD88CDF-A858-4462-825A-BBBCB034DB5A}" type="pres">
      <dgm:prSet presAssocID="{D3FA123D-D3E2-4C66-B0EF-E733F38F5D2C}" presName="connectorText" presStyleLbl="sibTrans2D1" presStyleIdx="1" presStyleCnt="2"/>
      <dgm:spPr/>
      <dgm:t>
        <a:bodyPr/>
        <a:lstStyle/>
        <a:p>
          <a:endParaRPr lang="zh-CN" altLang="en-US"/>
        </a:p>
      </dgm:t>
    </dgm:pt>
    <dgm:pt modelId="{5948D63A-8635-433C-A4F2-9B885A83DAAB}" type="pres">
      <dgm:prSet presAssocID="{38C3BFA3-DD25-43C3-B671-A435D64CED7F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71E9254C-8ECF-41B1-BBAD-34E667D0485A}" type="presOf" srcId="{B2A70F1B-DEE6-49C8-88DC-8C9CE46B8B9F}" destId="{55F9113D-05F0-41AF-88E1-AC21ED36296D}" srcOrd="0" destOrd="0" presId="urn:microsoft.com/office/officeart/2005/8/layout/process1"/>
    <dgm:cxn modelId="{B5F9CEB0-550F-4427-80C1-85E9783B4307}" srcId="{7E2849FA-743D-4F74-8C83-0B5F1FD26F6E}" destId="{1336FAA7-F5AB-418F-9428-3CB171B0D227}" srcOrd="1" destOrd="0" parTransId="{E726E3FC-8EB9-4647-B9F9-520F8BA4D8D1}" sibTransId="{D3FA123D-D3E2-4C66-B0EF-E733F38F5D2C}"/>
    <dgm:cxn modelId="{EE8CF64E-BA6F-4AE7-817E-28F23BB48427}" srcId="{7E2849FA-743D-4F74-8C83-0B5F1FD26F6E}" destId="{38C3BFA3-DD25-43C3-B671-A435D64CED7F}" srcOrd="2" destOrd="0" parTransId="{42D1F16E-C414-4539-84D2-CB7514F6B69F}" sibTransId="{6D563B92-BC60-404E-9C25-4760DCED3028}"/>
    <dgm:cxn modelId="{A588BBBB-A16B-4CD6-8E83-15E29A42579B}" type="presOf" srcId="{1336FAA7-F5AB-418F-9428-3CB171B0D227}" destId="{D4E7D244-9E1E-437C-BF89-49B4D2FBF5F5}" srcOrd="0" destOrd="0" presId="urn:microsoft.com/office/officeart/2005/8/layout/process1"/>
    <dgm:cxn modelId="{CAB9E864-82FE-49C8-851B-D29E82D0B226}" type="presOf" srcId="{38C3BFA3-DD25-43C3-B671-A435D64CED7F}" destId="{5948D63A-8635-433C-A4F2-9B885A83DAAB}" srcOrd="0" destOrd="0" presId="urn:microsoft.com/office/officeart/2005/8/layout/process1"/>
    <dgm:cxn modelId="{40A682BA-735D-4A3C-B642-4510CDA9A7B5}" type="presOf" srcId="{508156F6-1C3D-4AF9-893A-5E28EF8AF4D0}" destId="{55B2AB94-DE0C-43A9-A9F2-9702E3713A16}" srcOrd="0" destOrd="0" presId="urn:microsoft.com/office/officeart/2005/8/layout/process1"/>
    <dgm:cxn modelId="{63159B15-A02F-4C4A-9C5D-D2F632B46DDB}" type="presOf" srcId="{D3FA123D-D3E2-4C66-B0EF-E733F38F5D2C}" destId="{4AD88CDF-A858-4462-825A-BBBCB034DB5A}" srcOrd="1" destOrd="0" presId="urn:microsoft.com/office/officeart/2005/8/layout/process1"/>
    <dgm:cxn modelId="{ECACFE7F-941C-48B6-A8EF-B6AC026C4EDF}" type="presOf" srcId="{508156F6-1C3D-4AF9-893A-5E28EF8AF4D0}" destId="{70AA8AA7-767B-4483-8366-BE4FA2E4764B}" srcOrd="1" destOrd="0" presId="urn:microsoft.com/office/officeart/2005/8/layout/process1"/>
    <dgm:cxn modelId="{14D33CD6-79A7-421D-A6AF-2B4681A81728}" type="presOf" srcId="{7E2849FA-743D-4F74-8C83-0B5F1FD26F6E}" destId="{CA96E52F-191D-47C3-AFA5-A08643E26848}" srcOrd="0" destOrd="0" presId="urn:microsoft.com/office/officeart/2005/8/layout/process1"/>
    <dgm:cxn modelId="{87B6C845-DA0F-469C-9487-E7617C71982D}" srcId="{7E2849FA-743D-4F74-8C83-0B5F1FD26F6E}" destId="{B2A70F1B-DEE6-49C8-88DC-8C9CE46B8B9F}" srcOrd="0" destOrd="0" parTransId="{281AD797-FE44-4823-8571-4DEB2CC8C6D2}" sibTransId="{508156F6-1C3D-4AF9-893A-5E28EF8AF4D0}"/>
    <dgm:cxn modelId="{E91CD32A-E286-4CBD-AC9C-9D6144994904}" type="presOf" srcId="{D3FA123D-D3E2-4C66-B0EF-E733F38F5D2C}" destId="{8345CA92-BD25-4832-9B99-5DE023EA397A}" srcOrd="0" destOrd="0" presId="urn:microsoft.com/office/officeart/2005/8/layout/process1"/>
    <dgm:cxn modelId="{D17E79A1-FE28-4C5B-B41D-E77574B45C4F}" type="presParOf" srcId="{CA96E52F-191D-47C3-AFA5-A08643E26848}" destId="{55F9113D-05F0-41AF-88E1-AC21ED36296D}" srcOrd="0" destOrd="0" presId="urn:microsoft.com/office/officeart/2005/8/layout/process1"/>
    <dgm:cxn modelId="{2FD02C9E-BE8B-4F19-B767-1395D1477959}" type="presParOf" srcId="{CA96E52F-191D-47C3-AFA5-A08643E26848}" destId="{55B2AB94-DE0C-43A9-A9F2-9702E3713A16}" srcOrd="1" destOrd="0" presId="urn:microsoft.com/office/officeart/2005/8/layout/process1"/>
    <dgm:cxn modelId="{C188EE3F-062C-41A0-876C-E494F16F80DD}" type="presParOf" srcId="{55B2AB94-DE0C-43A9-A9F2-9702E3713A16}" destId="{70AA8AA7-767B-4483-8366-BE4FA2E4764B}" srcOrd="0" destOrd="0" presId="urn:microsoft.com/office/officeart/2005/8/layout/process1"/>
    <dgm:cxn modelId="{DFF29358-A790-474F-8E8B-632BBDCBEC6C}" type="presParOf" srcId="{CA96E52F-191D-47C3-AFA5-A08643E26848}" destId="{D4E7D244-9E1E-437C-BF89-49B4D2FBF5F5}" srcOrd="2" destOrd="0" presId="urn:microsoft.com/office/officeart/2005/8/layout/process1"/>
    <dgm:cxn modelId="{869CA1A4-77AF-46AB-9375-0F46663B3DE3}" type="presParOf" srcId="{CA96E52F-191D-47C3-AFA5-A08643E26848}" destId="{8345CA92-BD25-4832-9B99-5DE023EA397A}" srcOrd="3" destOrd="0" presId="urn:microsoft.com/office/officeart/2005/8/layout/process1"/>
    <dgm:cxn modelId="{7614913B-5E6A-4BC3-B0AD-3080F7AC83CE}" type="presParOf" srcId="{8345CA92-BD25-4832-9B99-5DE023EA397A}" destId="{4AD88CDF-A858-4462-825A-BBBCB034DB5A}" srcOrd="0" destOrd="0" presId="urn:microsoft.com/office/officeart/2005/8/layout/process1"/>
    <dgm:cxn modelId="{E62C4A47-6F78-4D86-A7AF-6126EF668280}" type="presParOf" srcId="{CA96E52F-191D-47C3-AFA5-A08643E26848}" destId="{5948D63A-8635-433C-A4F2-9B885A83DAAB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2FB8A01-A54B-473B-8432-A5C06B33FFD8}" type="doc">
      <dgm:prSet loTypeId="urn:microsoft.com/office/officeart/2005/8/layout/matrix1" loCatId="matrix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5A782E83-6720-4CAF-B683-14EBB680BF6A}">
      <dgm:prSet phldrT="[文本]"/>
      <dgm:spPr/>
      <dgm:t>
        <a:bodyPr/>
        <a:lstStyle/>
        <a:p>
          <a:r>
            <a:rPr lang="zh-CN" altLang="en-US" dirty="0">
              <a:solidFill>
                <a:schemeClr val="tx1"/>
              </a:solidFill>
            </a:rPr>
            <a:t>抗干扰对策之一</a:t>
          </a:r>
          <a:endParaRPr lang="en-US" altLang="zh-CN" dirty="0">
            <a:solidFill>
              <a:schemeClr val="tx1"/>
            </a:solidFill>
          </a:endParaRPr>
        </a:p>
        <a:p>
          <a:r>
            <a:rPr lang="zh-CN" altLang="en-US" dirty="0">
              <a:solidFill>
                <a:schemeClr val="accent1"/>
              </a:solidFill>
            </a:rPr>
            <a:t>优化布局设计减小耦合电容</a:t>
          </a:r>
        </a:p>
      </dgm:t>
    </dgm:pt>
    <dgm:pt modelId="{EE9DB066-C543-4611-91F9-9FD4CFE25A0E}" type="parTrans" cxnId="{3DD23051-EFE9-4940-B4F6-3B20A8C5AC1E}">
      <dgm:prSet/>
      <dgm:spPr/>
      <dgm:t>
        <a:bodyPr/>
        <a:lstStyle/>
        <a:p>
          <a:endParaRPr lang="zh-CN" altLang="en-US"/>
        </a:p>
      </dgm:t>
    </dgm:pt>
    <dgm:pt modelId="{73E488FD-0454-4474-A6A5-95A643EAA0E6}" type="sibTrans" cxnId="{3DD23051-EFE9-4940-B4F6-3B20A8C5AC1E}">
      <dgm:prSet/>
      <dgm:spPr/>
      <dgm:t>
        <a:bodyPr/>
        <a:lstStyle/>
        <a:p>
          <a:endParaRPr lang="zh-CN" altLang="en-US"/>
        </a:p>
      </dgm:t>
    </dgm:pt>
    <dgm:pt modelId="{77E0E2DC-2A91-4D13-8FF1-DE35A46D3595}">
      <dgm:prSet phldrT="[文本]"/>
      <dgm:spPr/>
      <dgm:t>
        <a:bodyPr/>
        <a:lstStyle/>
        <a:p>
          <a:r>
            <a:rPr lang="zh-CN" altLang="en-US" dirty="0"/>
            <a:t>减小干扰源导体的有效面积</a:t>
          </a:r>
          <a:endParaRPr lang="en-US" altLang="zh-CN" dirty="0"/>
        </a:p>
      </dgm:t>
    </dgm:pt>
    <dgm:pt modelId="{39BE3A3B-7315-4091-9DB3-E012B58641B6}" type="parTrans" cxnId="{30258F9B-A97B-408C-B4E2-FA6085FB92F3}">
      <dgm:prSet/>
      <dgm:spPr/>
      <dgm:t>
        <a:bodyPr/>
        <a:lstStyle/>
        <a:p>
          <a:endParaRPr lang="zh-CN" altLang="en-US"/>
        </a:p>
      </dgm:t>
    </dgm:pt>
    <dgm:pt modelId="{D16E5162-B743-4B6C-90C6-31EDA55160FC}" type="sibTrans" cxnId="{30258F9B-A97B-408C-B4E2-FA6085FB92F3}">
      <dgm:prSet/>
      <dgm:spPr/>
      <dgm:t>
        <a:bodyPr/>
        <a:lstStyle/>
        <a:p>
          <a:endParaRPr lang="zh-CN" altLang="en-US"/>
        </a:p>
      </dgm:t>
    </dgm:pt>
    <dgm:pt modelId="{7048BEC3-28AE-4B97-A406-E56E57F027B7}">
      <dgm:prSet phldrT="[文本]"/>
      <dgm:spPr/>
      <dgm:t>
        <a:bodyPr/>
        <a:lstStyle/>
        <a:p>
          <a:r>
            <a:rPr lang="zh-CN" altLang="en-US" dirty="0"/>
            <a:t>线</a:t>
          </a:r>
          <a:r>
            <a:rPr lang="en-US" altLang="zh-CN" dirty="0"/>
            <a:t>-</a:t>
          </a:r>
          <a:r>
            <a:rPr lang="zh-CN" altLang="en-US" dirty="0"/>
            <a:t>线型干扰</a:t>
          </a:r>
          <a:endParaRPr lang="en-US" altLang="zh-CN" dirty="0"/>
        </a:p>
        <a:p>
          <a:r>
            <a:rPr lang="zh-CN" altLang="en-US" dirty="0"/>
            <a:t>避免平行布置</a:t>
          </a:r>
        </a:p>
      </dgm:t>
    </dgm:pt>
    <dgm:pt modelId="{BF7D2CAF-D3E3-40DF-8F6A-B42CAE4AD826}" type="parTrans" cxnId="{5528F1EB-6D76-4890-91FA-EEA0374040D7}">
      <dgm:prSet/>
      <dgm:spPr/>
      <dgm:t>
        <a:bodyPr/>
        <a:lstStyle/>
        <a:p>
          <a:endParaRPr lang="zh-CN" altLang="en-US"/>
        </a:p>
      </dgm:t>
    </dgm:pt>
    <dgm:pt modelId="{2EBEC0C6-F89C-49EB-AFEB-6FF098539217}" type="sibTrans" cxnId="{5528F1EB-6D76-4890-91FA-EEA0374040D7}">
      <dgm:prSet/>
      <dgm:spPr/>
      <dgm:t>
        <a:bodyPr/>
        <a:lstStyle/>
        <a:p>
          <a:endParaRPr lang="zh-CN" altLang="en-US"/>
        </a:p>
      </dgm:t>
    </dgm:pt>
    <dgm:pt modelId="{75F610D6-84FB-4379-8EE5-E5ADFE67CDE6}">
      <dgm:prSet phldrT="[文本]"/>
      <dgm:spPr/>
      <dgm:t>
        <a:bodyPr/>
        <a:lstStyle/>
        <a:p>
          <a:r>
            <a:rPr lang="zh-CN" altLang="en-US" dirty="0"/>
            <a:t>减小受扰导体的</a:t>
          </a:r>
          <a:endParaRPr lang="en-US" altLang="zh-CN" dirty="0"/>
        </a:p>
        <a:p>
          <a:r>
            <a:rPr lang="zh-CN" altLang="en-US" dirty="0"/>
            <a:t>有效面积</a:t>
          </a:r>
        </a:p>
      </dgm:t>
    </dgm:pt>
    <dgm:pt modelId="{70B1C41E-13B8-41E0-A7B3-7C01D6993BE3}" type="parTrans" cxnId="{A7762B31-3D59-4FE7-88FD-14B8D94DA12A}">
      <dgm:prSet/>
      <dgm:spPr/>
      <dgm:t>
        <a:bodyPr/>
        <a:lstStyle/>
        <a:p>
          <a:endParaRPr lang="zh-CN" altLang="en-US"/>
        </a:p>
      </dgm:t>
    </dgm:pt>
    <dgm:pt modelId="{B509E77E-CCE8-4366-AAC3-ECCC6FC35519}" type="sibTrans" cxnId="{A7762B31-3D59-4FE7-88FD-14B8D94DA12A}">
      <dgm:prSet/>
      <dgm:spPr/>
      <dgm:t>
        <a:bodyPr/>
        <a:lstStyle/>
        <a:p>
          <a:endParaRPr lang="zh-CN" altLang="en-US"/>
        </a:p>
      </dgm:t>
    </dgm:pt>
    <dgm:pt modelId="{BB9C3DBB-EEA8-46B7-A1D5-1FD607D38915}">
      <dgm:prSet phldrT="[文本]"/>
      <dgm:spPr/>
      <dgm:t>
        <a:bodyPr/>
        <a:lstStyle/>
        <a:p>
          <a:r>
            <a:rPr lang="zh-CN" altLang="en-US" dirty="0"/>
            <a:t>更多可能？</a:t>
          </a:r>
        </a:p>
      </dgm:t>
    </dgm:pt>
    <dgm:pt modelId="{E62B2CB2-CC5F-45D7-AA11-9892BC7D9D76}" type="parTrans" cxnId="{A47811F7-156C-44D2-A8B7-832AFEE19A58}">
      <dgm:prSet/>
      <dgm:spPr/>
      <dgm:t>
        <a:bodyPr/>
        <a:lstStyle/>
        <a:p>
          <a:endParaRPr lang="zh-CN" altLang="en-US"/>
        </a:p>
      </dgm:t>
    </dgm:pt>
    <dgm:pt modelId="{2987FFEA-8EAC-4D64-8E8F-AB129585FBD4}" type="sibTrans" cxnId="{A47811F7-156C-44D2-A8B7-832AFEE19A58}">
      <dgm:prSet/>
      <dgm:spPr/>
      <dgm:t>
        <a:bodyPr/>
        <a:lstStyle/>
        <a:p>
          <a:endParaRPr lang="zh-CN" altLang="en-US"/>
        </a:p>
      </dgm:t>
    </dgm:pt>
    <dgm:pt modelId="{F42B593B-0CFC-4818-A0F5-19929C6CEF8C}" type="pres">
      <dgm:prSet presAssocID="{C2FB8A01-A54B-473B-8432-A5C06B33FFD8}" presName="diagram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EE229433-BD56-4BE2-8178-2D2C7C4A1D78}" type="pres">
      <dgm:prSet presAssocID="{C2FB8A01-A54B-473B-8432-A5C06B33FFD8}" presName="matrix" presStyleCnt="0"/>
      <dgm:spPr/>
    </dgm:pt>
    <dgm:pt modelId="{3BB6B8BD-E7E1-4896-AFAA-4FD628B6AD06}" type="pres">
      <dgm:prSet presAssocID="{C2FB8A01-A54B-473B-8432-A5C06B33FFD8}" presName="tile1" presStyleLbl="node1" presStyleIdx="0" presStyleCnt="4"/>
      <dgm:spPr/>
      <dgm:t>
        <a:bodyPr/>
        <a:lstStyle/>
        <a:p>
          <a:endParaRPr lang="zh-CN" altLang="en-US"/>
        </a:p>
      </dgm:t>
    </dgm:pt>
    <dgm:pt modelId="{88AC990E-7004-4557-8715-925675A1DA41}" type="pres">
      <dgm:prSet presAssocID="{C2FB8A01-A54B-473B-8432-A5C06B33FFD8}" presName="tile1text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E9C0BEC-32DF-4C26-9172-2ABDC4E3F347}" type="pres">
      <dgm:prSet presAssocID="{C2FB8A01-A54B-473B-8432-A5C06B33FFD8}" presName="tile2" presStyleLbl="node1" presStyleIdx="1" presStyleCnt="4"/>
      <dgm:spPr/>
      <dgm:t>
        <a:bodyPr/>
        <a:lstStyle/>
        <a:p>
          <a:endParaRPr lang="zh-CN" altLang="en-US"/>
        </a:p>
      </dgm:t>
    </dgm:pt>
    <dgm:pt modelId="{CD68D85A-DB99-4F10-853B-DA5B4927C2C9}" type="pres">
      <dgm:prSet presAssocID="{C2FB8A01-A54B-473B-8432-A5C06B33FFD8}" presName="tile2text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A2E0A50-3672-4B96-A8DD-E04C0B3BAF9E}" type="pres">
      <dgm:prSet presAssocID="{C2FB8A01-A54B-473B-8432-A5C06B33FFD8}" presName="tile3" presStyleLbl="node1" presStyleIdx="2" presStyleCnt="4"/>
      <dgm:spPr/>
      <dgm:t>
        <a:bodyPr/>
        <a:lstStyle/>
        <a:p>
          <a:endParaRPr lang="zh-CN" altLang="en-US"/>
        </a:p>
      </dgm:t>
    </dgm:pt>
    <dgm:pt modelId="{2715E7B5-9080-43B5-8A97-D34AF146F548}" type="pres">
      <dgm:prSet presAssocID="{C2FB8A01-A54B-473B-8432-A5C06B33FFD8}" presName="tile3text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7E03DE8-5EEA-4FB3-AAF4-ABB7262D806B}" type="pres">
      <dgm:prSet presAssocID="{C2FB8A01-A54B-473B-8432-A5C06B33FFD8}" presName="tile4" presStyleLbl="node1" presStyleIdx="3" presStyleCnt="4"/>
      <dgm:spPr/>
      <dgm:t>
        <a:bodyPr/>
        <a:lstStyle/>
        <a:p>
          <a:endParaRPr lang="zh-CN" altLang="en-US"/>
        </a:p>
      </dgm:t>
    </dgm:pt>
    <dgm:pt modelId="{581C3FFD-0B99-45D4-85A9-565BBE086253}" type="pres">
      <dgm:prSet presAssocID="{C2FB8A01-A54B-473B-8432-A5C06B33FFD8}" presName="tile4text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15B932A-033E-41E4-BA98-D024D7DD7652}" type="pres">
      <dgm:prSet presAssocID="{C2FB8A01-A54B-473B-8432-A5C06B33FFD8}" presName="centerTile" presStyleLbl="fgShp" presStyleIdx="0" presStyleCnt="1" custScaleX="187500" custScaleY="135000">
        <dgm:presLayoutVars>
          <dgm:chMax val="0"/>
          <dgm:chPref val="0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0685EB1E-1BB3-4EB5-AADF-153CBE3E0184}" type="presOf" srcId="{C2FB8A01-A54B-473B-8432-A5C06B33FFD8}" destId="{F42B593B-0CFC-4818-A0F5-19929C6CEF8C}" srcOrd="0" destOrd="0" presId="urn:microsoft.com/office/officeart/2005/8/layout/matrix1"/>
    <dgm:cxn modelId="{A04C9878-B879-4094-B084-185D5BDF161B}" type="presOf" srcId="{75F610D6-84FB-4379-8EE5-E5ADFE67CDE6}" destId="{0A2E0A50-3672-4B96-A8DD-E04C0B3BAF9E}" srcOrd="0" destOrd="0" presId="urn:microsoft.com/office/officeart/2005/8/layout/matrix1"/>
    <dgm:cxn modelId="{A7762B31-3D59-4FE7-88FD-14B8D94DA12A}" srcId="{5A782E83-6720-4CAF-B683-14EBB680BF6A}" destId="{75F610D6-84FB-4379-8EE5-E5ADFE67CDE6}" srcOrd="2" destOrd="0" parTransId="{70B1C41E-13B8-41E0-A7B3-7C01D6993BE3}" sibTransId="{B509E77E-CCE8-4366-AAC3-ECCC6FC35519}"/>
    <dgm:cxn modelId="{67FC0A0D-BBF0-4E41-91CE-D3648188EE05}" type="presOf" srcId="{BB9C3DBB-EEA8-46B7-A1D5-1FD607D38915}" destId="{17E03DE8-5EEA-4FB3-AAF4-ABB7262D806B}" srcOrd="0" destOrd="0" presId="urn:microsoft.com/office/officeart/2005/8/layout/matrix1"/>
    <dgm:cxn modelId="{2306998A-4BDF-4196-84F9-5FA83D502AC3}" type="presOf" srcId="{75F610D6-84FB-4379-8EE5-E5ADFE67CDE6}" destId="{2715E7B5-9080-43B5-8A97-D34AF146F548}" srcOrd="1" destOrd="0" presId="urn:microsoft.com/office/officeart/2005/8/layout/matrix1"/>
    <dgm:cxn modelId="{5528F1EB-6D76-4890-91FA-EEA0374040D7}" srcId="{5A782E83-6720-4CAF-B683-14EBB680BF6A}" destId="{7048BEC3-28AE-4B97-A406-E56E57F027B7}" srcOrd="1" destOrd="0" parTransId="{BF7D2CAF-D3E3-40DF-8F6A-B42CAE4AD826}" sibTransId="{2EBEC0C6-F89C-49EB-AFEB-6FF098539217}"/>
    <dgm:cxn modelId="{92DBF91B-A48A-4DE3-AD8F-1D4D4EF2CCB4}" type="presOf" srcId="{77E0E2DC-2A91-4D13-8FF1-DE35A46D3595}" destId="{88AC990E-7004-4557-8715-925675A1DA41}" srcOrd="1" destOrd="0" presId="urn:microsoft.com/office/officeart/2005/8/layout/matrix1"/>
    <dgm:cxn modelId="{CD6D2E15-DE01-4F28-A306-BB68240AF844}" type="presOf" srcId="{77E0E2DC-2A91-4D13-8FF1-DE35A46D3595}" destId="{3BB6B8BD-E7E1-4896-AFAA-4FD628B6AD06}" srcOrd="0" destOrd="0" presId="urn:microsoft.com/office/officeart/2005/8/layout/matrix1"/>
    <dgm:cxn modelId="{177189C6-24C1-4940-8342-35B7E469D8FD}" type="presOf" srcId="{7048BEC3-28AE-4B97-A406-E56E57F027B7}" destId="{CD68D85A-DB99-4F10-853B-DA5B4927C2C9}" srcOrd="1" destOrd="0" presId="urn:microsoft.com/office/officeart/2005/8/layout/matrix1"/>
    <dgm:cxn modelId="{30258F9B-A97B-408C-B4E2-FA6085FB92F3}" srcId="{5A782E83-6720-4CAF-B683-14EBB680BF6A}" destId="{77E0E2DC-2A91-4D13-8FF1-DE35A46D3595}" srcOrd="0" destOrd="0" parTransId="{39BE3A3B-7315-4091-9DB3-E012B58641B6}" sibTransId="{D16E5162-B743-4B6C-90C6-31EDA55160FC}"/>
    <dgm:cxn modelId="{ADE011F6-2DCD-4788-9A61-5BDE43DB69E9}" type="presOf" srcId="{BB9C3DBB-EEA8-46B7-A1D5-1FD607D38915}" destId="{581C3FFD-0B99-45D4-85A9-565BBE086253}" srcOrd="1" destOrd="0" presId="urn:microsoft.com/office/officeart/2005/8/layout/matrix1"/>
    <dgm:cxn modelId="{A47811F7-156C-44D2-A8B7-832AFEE19A58}" srcId="{5A782E83-6720-4CAF-B683-14EBB680BF6A}" destId="{BB9C3DBB-EEA8-46B7-A1D5-1FD607D38915}" srcOrd="3" destOrd="0" parTransId="{E62B2CB2-CC5F-45D7-AA11-9892BC7D9D76}" sibTransId="{2987FFEA-8EAC-4D64-8E8F-AB129585FBD4}"/>
    <dgm:cxn modelId="{207A6FEF-B15C-44B5-9142-CF284DFCBD11}" type="presOf" srcId="{5A782E83-6720-4CAF-B683-14EBB680BF6A}" destId="{915B932A-033E-41E4-BA98-D024D7DD7652}" srcOrd="0" destOrd="0" presId="urn:microsoft.com/office/officeart/2005/8/layout/matrix1"/>
    <dgm:cxn modelId="{3DD23051-EFE9-4940-B4F6-3B20A8C5AC1E}" srcId="{C2FB8A01-A54B-473B-8432-A5C06B33FFD8}" destId="{5A782E83-6720-4CAF-B683-14EBB680BF6A}" srcOrd="0" destOrd="0" parTransId="{EE9DB066-C543-4611-91F9-9FD4CFE25A0E}" sibTransId="{73E488FD-0454-4474-A6A5-95A643EAA0E6}"/>
    <dgm:cxn modelId="{F98FBD9F-07DF-4531-A80D-8ACB92AB0ED8}" type="presOf" srcId="{7048BEC3-28AE-4B97-A406-E56E57F027B7}" destId="{CE9C0BEC-32DF-4C26-9172-2ABDC4E3F347}" srcOrd="0" destOrd="0" presId="urn:microsoft.com/office/officeart/2005/8/layout/matrix1"/>
    <dgm:cxn modelId="{E1283745-CA9B-4EA9-A84D-F1127958B314}" type="presParOf" srcId="{F42B593B-0CFC-4818-A0F5-19929C6CEF8C}" destId="{EE229433-BD56-4BE2-8178-2D2C7C4A1D78}" srcOrd="0" destOrd="0" presId="urn:microsoft.com/office/officeart/2005/8/layout/matrix1"/>
    <dgm:cxn modelId="{C5A1F199-1760-49C5-9E6A-8D9A391426FD}" type="presParOf" srcId="{EE229433-BD56-4BE2-8178-2D2C7C4A1D78}" destId="{3BB6B8BD-E7E1-4896-AFAA-4FD628B6AD06}" srcOrd="0" destOrd="0" presId="urn:microsoft.com/office/officeart/2005/8/layout/matrix1"/>
    <dgm:cxn modelId="{FBF4C25C-F14E-4D09-9AC7-410F35196523}" type="presParOf" srcId="{EE229433-BD56-4BE2-8178-2D2C7C4A1D78}" destId="{88AC990E-7004-4557-8715-925675A1DA41}" srcOrd="1" destOrd="0" presId="urn:microsoft.com/office/officeart/2005/8/layout/matrix1"/>
    <dgm:cxn modelId="{A9788BEF-9230-4AD3-B577-7D0AE08C7EFA}" type="presParOf" srcId="{EE229433-BD56-4BE2-8178-2D2C7C4A1D78}" destId="{CE9C0BEC-32DF-4C26-9172-2ABDC4E3F347}" srcOrd="2" destOrd="0" presId="urn:microsoft.com/office/officeart/2005/8/layout/matrix1"/>
    <dgm:cxn modelId="{6B27CA60-AE44-4D61-9E9D-18BD7033A2DC}" type="presParOf" srcId="{EE229433-BD56-4BE2-8178-2D2C7C4A1D78}" destId="{CD68D85A-DB99-4F10-853B-DA5B4927C2C9}" srcOrd="3" destOrd="0" presId="urn:microsoft.com/office/officeart/2005/8/layout/matrix1"/>
    <dgm:cxn modelId="{DC119FE0-9D3A-4583-AD99-21871F9CA6C9}" type="presParOf" srcId="{EE229433-BD56-4BE2-8178-2D2C7C4A1D78}" destId="{0A2E0A50-3672-4B96-A8DD-E04C0B3BAF9E}" srcOrd="4" destOrd="0" presId="urn:microsoft.com/office/officeart/2005/8/layout/matrix1"/>
    <dgm:cxn modelId="{182CB984-A07A-4196-A9EF-BA58275C41E7}" type="presParOf" srcId="{EE229433-BD56-4BE2-8178-2D2C7C4A1D78}" destId="{2715E7B5-9080-43B5-8A97-D34AF146F548}" srcOrd="5" destOrd="0" presId="urn:microsoft.com/office/officeart/2005/8/layout/matrix1"/>
    <dgm:cxn modelId="{08FA1513-67A8-4F80-971E-3EF754448F72}" type="presParOf" srcId="{EE229433-BD56-4BE2-8178-2D2C7C4A1D78}" destId="{17E03DE8-5EEA-4FB3-AAF4-ABB7262D806B}" srcOrd="6" destOrd="0" presId="urn:microsoft.com/office/officeart/2005/8/layout/matrix1"/>
    <dgm:cxn modelId="{18329389-4273-4BCD-B018-DC7E27124808}" type="presParOf" srcId="{EE229433-BD56-4BE2-8178-2D2C7C4A1D78}" destId="{581C3FFD-0B99-45D4-85A9-565BBE086253}" srcOrd="7" destOrd="0" presId="urn:microsoft.com/office/officeart/2005/8/layout/matrix1"/>
    <dgm:cxn modelId="{B444352D-8DF0-43F7-8B88-04258A12E726}" type="presParOf" srcId="{F42B593B-0CFC-4818-A0F5-19929C6CEF8C}" destId="{915B932A-033E-41E4-BA98-D024D7DD7652}" srcOrd="1" destOrd="0" presId="urn:microsoft.com/office/officeart/2005/8/layout/matrix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2DAB3AF-E714-4832-88C5-7A7936CEEA4D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F12A8505-6977-4B5A-B1EB-7AE4FD9B7282}">
      <dgm:prSet/>
      <dgm:spPr/>
      <dgm:t>
        <a:bodyPr/>
        <a:lstStyle/>
        <a:p>
          <a:pPr rtl="0"/>
          <a:r>
            <a:rPr lang="zh-CN" dirty="0"/>
            <a:t>传感器和前置放大电路都分别接地，不同接地点之间</a:t>
          </a:r>
          <a:r>
            <a:rPr lang="zh-CN" altLang="en-US" dirty="0"/>
            <a:t>存在</a:t>
          </a:r>
          <a:r>
            <a:rPr lang="zh-CN" dirty="0"/>
            <a:t>电位差</a:t>
          </a:r>
          <a:r>
            <a:rPr lang="en-US" i="1" dirty="0" err="1">
              <a:latin typeface="Times New Roman" panose="02020603050405020304" pitchFamily="18" charset="0"/>
              <a:cs typeface="Times New Roman" panose="02020603050405020304" pitchFamily="18" charset="0"/>
            </a:rPr>
            <a:t>Ug</a:t>
          </a:r>
          <a:r>
            <a:rPr lang="zh-CN" dirty="0"/>
            <a:t>。当这个电位差与被测量的信号相比，在幅度上不能忽略时，它就会以共模信号的形式表现出来，并耦合到前置放大电路的输入端。</a:t>
          </a:r>
        </a:p>
      </dgm:t>
    </dgm:pt>
    <dgm:pt modelId="{11A6CE4F-8582-4B49-BD0A-304B9805A9CA}" type="parTrans" cxnId="{AFAFD609-FEC7-4147-8F13-EB783E6E7711}">
      <dgm:prSet/>
      <dgm:spPr/>
      <dgm:t>
        <a:bodyPr/>
        <a:lstStyle/>
        <a:p>
          <a:endParaRPr lang="zh-CN" altLang="en-US"/>
        </a:p>
      </dgm:t>
    </dgm:pt>
    <dgm:pt modelId="{872D0177-91CA-45F6-86B0-FE2B2C0247F0}" type="sibTrans" cxnId="{AFAFD609-FEC7-4147-8F13-EB783E6E7711}">
      <dgm:prSet/>
      <dgm:spPr/>
      <dgm:t>
        <a:bodyPr/>
        <a:lstStyle/>
        <a:p>
          <a:endParaRPr lang="zh-CN" altLang="en-US"/>
        </a:p>
      </dgm:t>
    </dgm:pt>
    <dgm:pt modelId="{A35C0AAA-F026-48CD-9872-D6FD5B43311B}" type="pres">
      <dgm:prSet presAssocID="{32DAB3AF-E714-4832-88C5-7A7936CEEA4D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247A3601-2CC6-45F7-9BFB-BBC379E99DB7}" type="pres">
      <dgm:prSet presAssocID="{F12A8505-6977-4B5A-B1EB-7AE4FD9B7282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144D7ED5-1C63-4B2A-9687-E5596B365D6A}" type="presOf" srcId="{32DAB3AF-E714-4832-88C5-7A7936CEEA4D}" destId="{A35C0AAA-F026-48CD-9872-D6FD5B43311B}" srcOrd="0" destOrd="0" presId="urn:microsoft.com/office/officeart/2005/8/layout/vList2"/>
    <dgm:cxn modelId="{AFAFD609-FEC7-4147-8F13-EB783E6E7711}" srcId="{32DAB3AF-E714-4832-88C5-7A7936CEEA4D}" destId="{F12A8505-6977-4B5A-B1EB-7AE4FD9B7282}" srcOrd="0" destOrd="0" parTransId="{11A6CE4F-8582-4B49-BD0A-304B9805A9CA}" sibTransId="{872D0177-91CA-45F6-86B0-FE2B2C0247F0}"/>
    <dgm:cxn modelId="{B2AE9499-516D-495E-B58A-0430746C6B08}" type="presOf" srcId="{F12A8505-6977-4B5A-B1EB-7AE4FD9B7282}" destId="{247A3601-2CC6-45F7-9BFB-BBC379E99DB7}" srcOrd="0" destOrd="0" presId="urn:microsoft.com/office/officeart/2005/8/layout/vList2"/>
    <dgm:cxn modelId="{43BE4700-BB77-49E3-80A7-30CD70C4B10C}" type="presParOf" srcId="{A35C0AAA-F026-48CD-9872-D6FD5B43311B}" destId="{247A3601-2CC6-45F7-9BFB-BBC379E99DB7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23811A3-1075-475E-AA71-6BD94F36FD5D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2EF0EF8-CA7D-42D7-866D-D22759A72153}">
      <dgm:prSet custT="1"/>
      <dgm:spPr/>
      <dgm:t>
        <a:bodyPr/>
        <a:lstStyle/>
        <a:p>
          <a:pPr rtl="0"/>
          <a:r>
            <a:rPr lang="zh-CN" altLang="en-US" sz="3200" dirty="0"/>
            <a:t>解决措施：为了避免因两点接地而造成不必要的共模输入，一般只在前置放大电路处一点接地，信号源采用差分输入</a:t>
          </a:r>
        </a:p>
      </dgm:t>
    </dgm:pt>
    <dgm:pt modelId="{53D84743-5D3B-4520-90EA-B6922E47C0C0}" type="parTrans" cxnId="{00E4292C-5C99-4FC4-BC87-E023459C273A}">
      <dgm:prSet/>
      <dgm:spPr/>
      <dgm:t>
        <a:bodyPr/>
        <a:lstStyle/>
        <a:p>
          <a:endParaRPr lang="zh-CN" altLang="en-US"/>
        </a:p>
      </dgm:t>
    </dgm:pt>
    <dgm:pt modelId="{AB9F8F11-D126-4354-AF49-64C2028B02E7}" type="sibTrans" cxnId="{00E4292C-5C99-4FC4-BC87-E023459C273A}">
      <dgm:prSet/>
      <dgm:spPr/>
      <dgm:t>
        <a:bodyPr/>
        <a:lstStyle/>
        <a:p>
          <a:endParaRPr lang="zh-CN" altLang="en-US"/>
        </a:p>
      </dgm:t>
    </dgm:pt>
    <dgm:pt modelId="{56497895-23E5-4688-8598-7F72216223BE}" type="pres">
      <dgm:prSet presAssocID="{023811A3-1075-475E-AA71-6BD94F36FD5D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2C3834EA-824A-4AD6-B241-7372B1A941E1}" type="pres">
      <dgm:prSet presAssocID="{32EF0EF8-CA7D-42D7-866D-D22759A72153}" presName="parentText" presStyleLbl="node1" presStyleIdx="0" presStyleCnt="1" custLinFactNeighborX="2704" custLinFactNeighborY="5788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197F26B3-C0C8-4A4C-8E6D-16DF1D6DD5AC}" type="presOf" srcId="{023811A3-1075-475E-AA71-6BD94F36FD5D}" destId="{56497895-23E5-4688-8598-7F72216223BE}" srcOrd="0" destOrd="0" presId="urn:microsoft.com/office/officeart/2005/8/layout/vList2"/>
    <dgm:cxn modelId="{5B691A43-DBC1-41B5-8F89-5B5910088FC1}" type="presOf" srcId="{32EF0EF8-CA7D-42D7-866D-D22759A72153}" destId="{2C3834EA-824A-4AD6-B241-7372B1A941E1}" srcOrd="0" destOrd="0" presId="urn:microsoft.com/office/officeart/2005/8/layout/vList2"/>
    <dgm:cxn modelId="{00E4292C-5C99-4FC4-BC87-E023459C273A}" srcId="{023811A3-1075-475E-AA71-6BD94F36FD5D}" destId="{32EF0EF8-CA7D-42D7-866D-D22759A72153}" srcOrd="0" destOrd="0" parTransId="{53D84743-5D3B-4520-90EA-B6922E47C0C0}" sibTransId="{AB9F8F11-D126-4354-AF49-64C2028B02E7}"/>
    <dgm:cxn modelId="{4ED9B4A0-75B0-4C74-9F73-1D5B7031FA63}" type="presParOf" srcId="{56497895-23E5-4688-8598-7F72216223BE}" destId="{2C3834EA-824A-4AD6-B241-7372B1A941E1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5F9113D-05F0-41AF-88E1-AC21ED36296D}">
      <dsp:nvSpPr>
        <dsp:cNvPr id="0" name=""/>
        <dsp:cNvSpPr/>
      </dsp:nvSpPr>
      <dsp:spPr>
        <a:xfrm>
          <a:off x="7143" y="464343"/>
          <a:ext cx="2135187" cy="12811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/>
            <a:t>单匝测量回路的感应电动势</a:t>
          </a:r>
          <a:endParaRPr lang="en-US" altLang="zh-CN" sz="2400" kern="1200" dirty="0"/>
        </a:p>
      </dsp:txBody>
      <dsp:txXfrm>
        <a:off x="44665" y="501865"/>
        <a:ext cx="2060143" cy="1206068"/>
      </dsp:txXfrm>
    </dsp:sp>
    <dsp:sp modelId="{55B2AB94-DE0C-43A9-A9F2-9702E3713A16}">
      <dsp:nvSpPr>
        <dsp:cNvPr id="0" name=""/>
        <dsp:cNvSpPr/>
      </dsp:nvSpPr>
      <dsp:spPr>
        <a:xfrm>
          <a:off x="2355850" y="840136"/>
          <a:ext cx="452659" cy="5295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900" kern="1200"/>
        </a:p>
      </dsp:txBody>
      <dsp:txXfrm>
        <a:off x="2355850" y="946041"/>
        <a:ext cx="316861" cy="317716"/>
      </dsp:txXfrm>
    </dsp:sp>
    <dsp:sp modelId="{D4E7D244-9E1E-437C-BF89-49B4D2FBF5F5}">
      <dsp:nvSpPr>
        <dsp:cNvPr id="0" name=""/>
        <dsp:cNvSpPr/>
      </dsp:nvSpPr>
      <dsp:spPr>
        <a:xfrm>
          <a:off x="2996406" y="464343"/>
          <a:ext cx="2135187" cy="12811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/>
            <a:t>空气耦合的线性磁路 </a:t>
          </a:r>
          <a:r>
            <a:rPr lang="en-US" altLang="zh-CN" sz="2400" i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B=</a:t>
          </a:r>
          <a:r>
            <a:rPr lang="en-US" altLang="zh-CN" sz="2400" i="1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ki</a:t>
          </a:r>
          <a:endParaRPr lang="zh-CN" altLang="en-US" sz="2400" i="1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033928" y="501865"/>
        <a:ext cx="2060143" cy="1206068"/>
      </dsp:txXfrm>
    </dsp:sp>
    <dsp:sp modelId="{8345CA92-BD25-4832-9B99-5DE023EA397A}">
      <dsp:nvSpPr>
        <dsp:cNvPr id="0" name=""/>
        <dsp:cNvSpPr/>
      </dsp:nvSpPr>
      <dsp:spPr>
        <a:xfrm>
          <a:off x="5345112" y="840136"/>
          <a:ext cx="452659" cy="5295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900" kern="1200"/>
        </a:p>
      </dsp:txBody>
      <dsp:txXfrm>
        <a:off x="5345112" y="946041"/>
        <a:ext cx="316861" cy="317716"/>
      </dsp:txXfrm>
    </dsp:sp>
    <dsp:sp modelId="{5948D63A-8635-433C-A4F2-9B885A83DAAB}">
      <dsp:nvSpPr>
        <dsp:cNvPr id="0" name=""/>
        <dsp:cNvSpPr/>
      </dsp:nvSpPr>
      <dsp:spPr>
        <a:xfrm>
          <a:off x="5985668" y="464343"/>
          <a:ext cx="2135187" cy="12811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/>
            <a:t>互感系数</a:t>
          </a:r>
          <a:r>
            <a:rPr lang="en-US" altLang="zh-CN" sz="2400" kern="1200" dirty="0"/>
            <a:t>M</a:t>
          </a:r>
          <a:endParaRPr lang="zh-CN" altLang="en-US" sz="2400" kern="1200" dirty="0"/>
        </a:p>
      </dsp:txBody>
      <dsp:txXfrm>
        <a:off x="6023190" y="501865"/>
        <a:ext cx="2060143" cy="120606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BB6B8BD-E7E1-4896-AFAA-4FD628B6AD06}">
      <dsp:nvSpPr>
        <dsp:cNvPr id="0" name=""/>
        <dsp:cNvSpPr/>
      </dsp:nvSpPr>
      <dsp:spPr>
        <a:xfrm rot="16200000">
          <a:off x="738716" y="-738716"/>
          <a:ext cx="2230966" cy="3708400"/>
        </a:xfrm>
        <a:prstGeom prst="round1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500" kern="1200" dirty="0"/>
            <a:t>减小干扰源导体的有效面积</a:t>
          </a:r>
          <a:endParaRPr lang="en-US" altLang="zh-CN" sz="2500" kern="1200" dirty="0"/>
        </a:p>
      </dsp:txBody>
      <dsp:txXfrm rot="5400000">
        <a:off x="-1" y="1"/>
        <a:ext cx="3708400" cy="1673224"/>
      </dsp:txXfrm>
    </dsp:sp>
    <dsp:sp modelId="{CE9C0BEC-32DF-4C26-9172-2ABDC4E3F347}">
      <dsp:nvSpPr>
        <dsp:cNvPr id="0" name=""/>
        <dsp:cNvSpPr/>
      </dsp:nvSpPr>
      <dsp:spPr>
        <a:xfrm>
          <a:off x="3708400" y="0"/>
          <a:ext cx="3708400" cy="2230966"/>
        </a:xfrm>
        <a:prstGeom prst="round1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500" kern="1200" dirty="0"/>
            <a:t>线</a:t>
          </a:r>
          <a:r>
            <a:rPr lang="en-US" altLang="zh-CN" sz="2500" kern="1200" dirty="0"/>
            <a:t>-</a:t>
          </a:r>
          <a:r>
            <a:rPr lang="zh-CN" altLang="en-US" sz="2500" kern="1200" dirty="0"/>
            <a:t>线型干扰</a:t>
          </a:r>
          <a:endParaRPr lang="en-US" altLang="zh-CN" sz="2500" kern="1200" dirty="0"/>
        </a:p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500" kern="1200" dirty="0"/>
            <a:t>避免平行布置</a:t>
          </a:r>
        </a:p>
      </dsp:txBody>
      <dsp:txXfrm>
        <a:off x="3708400" y="0"/>
        <a:ext cx="3708400" cy="1673224"/>
      </dsp:txXfrm>
    </dsp:sp>
    <dsp:sp modelId="{0A2E0A50-3672-4B96-A8DD-E04C0B3BAF9E}">
      <dsp:nvSpPr>
        <dsp:cNvPr id="0" name=""/>
        <dsp:cNvSpPr/>
      </dsp:nvSpPr>
      <dsp:spPr>
        <a:xfrm rot="10800000">
          <a:off x="0" y="2230966"/>
          <a:ext cx="3708400" cy="2230966"/>
        </a:xfrm>
        <a:prstGeom prst="round1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500" kern="1200" dirty="0"/>
            <a:t>减小受扰导体的</a:t>
          </a:r>
          <a:endParaRPr lang="en-US" altLang="zh-CN" sz="2500" kern="1200" dirty="0"/>
        </a:p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500" kern="1200" dirty="0"/>
            <a:t>有效面积</a:t>
          </a:r>
        </a:p>
      </dsp:txBody>
      <dsp:txXfrm rot="10800000">
        <a:off x="0" y="2788708"/>
        <a:ext cx="3708400" cy="1673224"/>
      </dsp:txXfrm>
    </dsp:sp>
    <dsp:sp modelId="{17E03DE8-5EEA-4FB3-AAF4-ABB7262D806B}">
      <dsp:nvSpPr>
        <dsp:cNvPr id="0" name=""/>
        <dsp:cNvSpPr/>
      </dsp:nvSpPr>
      <dsp:spPr>
        <a:xfrm rot="5400000">
          <a:off x="4447116" y="1492249"/>
          <a:ext cx="2230966" cy="3708400"/>
        </a:xfrm>
        <a:prstGeom prst="round1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500" kern="1200" dirty="0"/>
            <a:t>更多可能？</a:t>
          </a:r>
        </a:p>
      </dsp:txBody>
      <dsp:txXfrm rot="-5400000">
        <a:off x="3708399" y="2788708"/>
        <a:ext cx="3708400" cy="1673224"/>
      </dsp:txXfrm>
    </dsp:sp>
    <dsp:sp modelId="{915B932A-033E-41E4-BA98-D024D7DD7652}">
      <dsp:nvSpPr>
        <dsp:cNvPr id="0" name=""/>
        <dsp:cNvSpPr/>
      </dsp:nvSpPr>
      <dsp:spPr>
        <a:xfrm>
          <a:off x="1622424" y="1478015"/>
          <a:ext cx="4171950" cy="1505902"/>
        </a:xfrm>
        <a:prstGeom prst="round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500" kern="1200" dirty="0">
              <a:solidFill>
                <a:schemeClr val="tx1"/>
              </a:solidFill>
            </a:rPr>
            <a:t>抗干扰对策之一</a:t>
          </a:r>
          <a:endParaRPr lang="en-US" altLang="zh-CN" sz="2500" kern="1200" dirty="0">
            <a:solidFill>
              <a:schemeClr val="tx1"/>
            </a:solidFill>
          </a:endParaRPr>
        </a:p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500" kern="1200" dirty="0">
              <a:solidFill>
                <a:schemeClr val="accent1"/>
              </a:solidFill>
            </a:rPr>
            <a:t>优化布局设计减小耦合电容</a:t>
          </a:r>
        </a:p>
      </dsp:txBody>
      <dsp:txXfrm>
        <a:off x="1695936" y="1551527"/>
        <a:ext cx="4024926" cy="135887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7A3601-2CC6-45F7-9BFB-BBC379E99DB7}">
      <dsp:nvSpPr>
        <dsp:cNvPr id="0" name=""/>
        <dsp:cNvSpPr/>
      </dsp:nvSpPr>
      <dsp:spPr>
        <a:xfrm>
          <a:off x="0" y="180335"/>
          <a:ext cx="5653775" cy="20989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l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2300" kern="1200" dirty="0"/>
            <a:t>传感器和前置放大电路都分别接地，不同接地点之间</a:t>
          </a:r>
          <a:r>
            <a:rPr lang="zh-CN" altLang="en-US" sz="2300" kern="1200" dirty="0"/>
            <a:t>存在</a:t>
          </a:r>
          <a:r>
            <a:rPr lang="zh-CN" sz="2300" kern="1200" dirty="0"/>
            <a:t>电位差</a:t>
          </a:r>
          <a:r>
            <a:rPr lang="en-US" sz="2300" i="1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Ug</a:t>
          </a:r>
          <a:r>
            <a:rPr lang="zh-CN" sz="2300" kern="1200" dirty="0"/>
            <a:t>。当这个电位差与被测量的信号相比，在幅度上不能忽略时，它就会以共模信号的形式表现出来，并耦合到前置放大电路的输入端。</a:t>
          </a:r>
        </a:p>
      </dsp:txBody>
      <dsp:txXfrm>
        <a:off x="102464" y="282799"/>
        <a:ext cx="5448847" cy="189405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3834EA-824A-4AD6-B241-7372B1A941E1}">
      <dsp:nvSpPr>
        <dsp:cNvPr id="0" name=""/>
        <dsp:cNvSpPr/>
      </dsp:nvSpPr>
      <dsp:spPr>
        <a:xfrm>
          <a:off x="0" y="642700"/>
          <a:ext cx="11421926" cy="133087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l" defTabSz="1422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200" kern="1200" dirty="0"/>
            <a:t>解决措施：为了避免因两点接地而造成不必要的共模输入，一般只在前置放大电路处一点接地，信号源采用差分输入</a:t>
          </a:r>
        </a:p>
      </dsp:txBody>
      <dsp:txXfrm>
        <a:off x="64968" y="707668"/>
        <a:ext cx="11291990" cy="120093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matrix1">
  <dgm:title val=""/>
  <dgm:desc val=""/>
  <dgm:catLst>
    <dgm:cat type="matrix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clrData>
  <dgm:layoutNode name="diagram">
    <dgm:varLst>
      <dgm:chMax val="1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ctrX" for="ch" forName="matrix" refType="w" fact="0.5"/>
      <dgm:constr type="ctrY" for="ch" forName="matrix" refType="h" fact="0.5"/>
      <dgm:constr type="w" for="ch" forName="matrix" refType="w"/>
      <dgm:constr type="h" for="ch" forName="matrix" refType="h"/>
      <dgm:constr type="ctrX" for="ch" forName="centerTile" refType="w" fact="0.5"/>
      <dgm:constr type="ctrY" for="ch" forName="centerTile" refType="h" fact="0.5"/>
      <dgm:constr type="w" for="ch" forName="centerTile" refType="w" fact="0.3"/>
      <dgm:constr type="h" for="ch" forName="centerTile" refType="h" fact="0.25"/>
      <dgm:constr type="primFontSz" for="des" ptType="node" op="equ" val="65"/>
    </dgm:constrLst>
    <dgm:ruleLst/>
    <dgm:choose name="Name0">
      <dgm:if name="Name1" axis="ch" ptType="node" func="cnt" op="gte" val="1">
        <dgm:layoutNode name="matrix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tile1"/>
            <dgm:constr type="t" for="ch" forName="tile1"/>
            <dgm:constr type="r" for="ch" forName="tile1" refType="w" fact="0.5"/>
            <dgm:constr type="b" for="ch" forName="tile1" refType="h" fact="0.5"/>
            <dgm:constr type="l" for="ch" forName="tile1text" refType="l" refFor="ch" refForName="tile1"/>
            <dgm:constr type="t" for="ch" forName="tile1text" refType="t" refFor="ch" refForName="tile1"/>
            <dgm:constr type="w" for="ch" forName="tile1text" refType="w" refFor="ch" refForName="tile1"/>
            <dgm:constr type="h" for="ch" forName="tile1text" refType="h" refFor="ch" refForName="tile1" fact="0.75"/>
            <dgm:constr type="r" for="ch" forName="tile2" refType="w"/>
            <dgm:constr type="t" for="ch" forName="tile2"/>
            <dgm:constr type="l" for="ch" forName="tile2" refType="w" fact="0.5"/>
            <dgm:constr type="b" for="ch" forName="tile2" refType="h" fact="0.5"/>
            <dgm:constr type="r" for="ch" forName="tile2text" refType="r" refFor="ch" refForName="tile2"/>
            <dgm:constr type="t" for="ch" forName="tile2text" refType="t" refFor="ch" refForName="tile2"/>
            <dgm:constr type="w" for="ch" forName="tile2text" refType="w" refFor="ch" refForName="tile2"/>
            <dgm:constr type="h" for="ch" forName="tile2text" refType="h" refFor="ch" refForName="tile2" fact="0.75"/>
            <dgm:constr type="l" for="ch" forName="tile3"/>
            <dgm:constr type="b" for="ch" forName="tile3" refType="h"/>
            <dgm:constr type="r" for="ch" forName="tile3" refType="w" fact="0.5"/>
            <dgm:constr type="t" for="ch" forName="tile3" refType="h" fact="0.5"/>
            <dgm:constr type="l" for="ch" forName="tile3text" refType="l" refFor="ch" refForName="tile3"/>
            <dgm:constr type="b" for="ch" forName="tile3text" refType="b" refFor="ch" refForName="tile3"/>
            <dgm:constr type="w" for="ch" forName="tile3text" refType="w" refFor="ch" refForName="tile3"/>
            <dgm:constr type="h" for="ch" forName="tile3text" refType="h" refFor="ch" refForName="tile3" fact="0.75"/>
            <dgm:constr type="r" for="ch" forName="tile4" refType="w"/>
            <dgm:constr type="b" for="ch" forName="tile4" refType="h"/>
            <dgm:constr type="l" for="ch" forName="tile4" refType="w" fact="0.5"/>
            <dgm:constr type="t" for="ch" forName="tile4" refType="h" fact="0.5"/>
            <dgm:constr type="r" for="ch" forName="tile4text" refType="r" refFor="ch" refForName="tile4"/>
            <dgm:constr type="b" for="ch" forName="tile4text" refType="b" refFor="ch" refForName="tile4"/>
            <dgm:constr type="w" for="ch" forName="tile4text" refType="w" refFor="ch" refForName="tile4"/>
            <dgm:constr type="h" for="ch" forName="tile4text" refType="h" refFor="ch" refForName="tile4" fact="0.75"/>
          </dgm:constrLst>
          <dgm:ruleLst/>
          <dgm:layoutNode name="tile1" styleLbl="node1">
            <dgm:alg type="sp"/>
            <dgm:shape xmlns:r="http://schemas.openxmlformats.org/officeDocument/2006/relationships" rot="270" type="round1Rect" r:blip="">
              <dgm:adjLst/>
            </dgm:shape>
            <dgm:choose name="Name2">
              <dgm:if name="Name3" func="var" arg="dir" op="equ" val="norm">
                <dgm:presOf axis="ch ch desOrSelf" ptType="node node node" st="1 1 1" cnt="1 1 0"/>
              </dgm:if>
              <dgm:else name="Name4">
                <dgm:presOf axis="ch ch desOrSelf" ptType="node node node" st="1 2 1" cnt="1 1 0"/>
              </dgm:else>
            </dgm:choose>
            <dgm:constrLst/>
            <dgm:ruleLst/>
          </dgm:layoutNode>
          <dgm:layoutNode name="tile1text" styleLbl="node1">
            <dgm:varLst>
              <dgm:chMax val="0"/>
              <dgm:chPref val="0"/>
              <dgm:bulletEnabled val="1"/>
            </dgm:varLst>
            <dgm:choose name="Name5">
              <dgm:if name="Name6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7">
                <dgm:alg type="tx"/>
              </dgm:else>
            </dgm:choose>
            <dgm:shape xmlns:r="http://schemas.openxmlformats.org/officeDocument/2006/relationships" rot="270" type="rect" r:blip="" hideGeom="1">
              <dgm:adjLst>
                <dgm:adj idx="1" val="0.2"/>
              </dgm:adjLst>
            </dgm:shape>
            <dgm:choose name="Name8">
              <dgm:if name="Name9" func="var" arg="dir" op="equ" val="norm">
                <dgm:presOf axis="ch ch desOrSelf" ptType="node node node" st="1 1 1" cnt="1 1 0"/>
              </dgm:if>
              <dgm:else name="Name10">
                <dgm:presOf axis="ch ch desOrSelf" ptType="node node node" st="1 2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2" styleLbl="node1">
            <dgm:alg type="sp"/>
            <dgm:shape xmlns:r="http://schemas.openxmlformats.org/officeDocument/2006/relationships" type="round1Rect" r:blip="">
              <dgm:adjLst/>
            </dgm:shape>
            <dgm:choose name="Name11">
              <dgm:if name="Name12" func="var" arg="dir" op="equ" val="norm">
                <dgm:presOf axis="ch ch desOrSelf" ptType="node node node" st="1 2 1" cnt="1 1 0"/>
              </dgm:if>
              <dgm:else name="Name13">
                <dgm:presOf axis="ch ch desOrSelf" ptType="node node node" st="1 1 1" cnt="1 1 0"/>
              </dgm:else>
            </dgm:choose>
            <dgm:constrLst/>
            <dgm:ruleLst/>
          </dgm:layoutNode>
          <dgm:layoutNode name="tile2text" styleLbl="node1">
            <dgm:varLst>
              <dgm:chMax val="0"/>
              <dgm:chPref val="0"/>
              <dgm:bulletEnabled val="1"/>
            </dgm:varLst>
            <dgm:choose name="Name14">
              <dgm:if name="Name15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16">
                <dgm:alg type="tx"/>
              </dgm:else>
            </dgm:choose>
            <dgm:shape xmlns:r="http://schemas.openxmlformats.org/officeDocument/2006/relationships" type="rect" r:blip="" hideGeom="1">
              <dgm:adjLst/>
            </dgm:shape>
            <dgm:choose name="Name17">
              <dgm:if name="Name18" func="var" arg="dir" op="equ" val="norm">
                <dgm:presOf axis="ch ch desOrSelf" ptType="node node node" st="1 2 1" cnt="1 1 0"/>
              </dgm:if>
              <dgm:else name="Name19">
                <dgm:presOf axis="ch ch desOrSelf" ptType="node node node" st="1 1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3" styleLbl="node1">
            <dgm:alg type="sp"/>
            <dgm:shape xmlns:r="http://schemas.openxmlformats.org/officeDocument/2006/relationships" rot="180" type="round1Rect" r:blip="">
              <dgm:adjLst/>
            </dgm:shape>
            <dgm:choose name="Name20">
              <dgm:if name="Name21" func="var" arg="dir" op="equ" val="norm">
                <dgm:presOf axis="ch ch desOrSelf" ptType="node node node" st="1 3 1" cnt="1 1 0"/>
              </dgm:if>
              <dgm:else name="Name22">
                <dgm:presOf axis="ch ch desOrSelf" ptType="node node node" st="1 4 1" cnt="1 1 0"/>
              </dgm:else>
            </dgm:choose>
            <dgm:constrLst/>
            <dgm:ruleLst/>
          </dgm:layoutNode>
          <dgm:layoutNode name="tile3text" styleLbl="node1">
            <dgm:varLst>
              <dgm:chMax val="0"/>
              <dgm:chPref val="0"/>
              <dgm:bulletEnabled val="1"/>
            </dgm:varLst>
            <dgm:choose name="Name23">
              <dgm:if name="Name24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25">
                <dgm:alg type="tx"/>
              </dgm:else>
            </dgm:choose>
            <dgm:shape xmlns:r="http://schemas.openxmlformats.org/officeDocument/2006/relationships" rot="180" type="rect" r:blip="" hideGeom="1">
              <dgm:adjLst/>
            </dgm:shape>
            <dgm:choose name="Name26">
              <dgm:if name="Name27" func="var" arg="dir" op="equ" val="norm">
                <dgm:presOf axis="ch ch desOrSelf" ptType="node node node" st="1 3 1" cnt="1 1 0"/>
              </dgm:if>
              <dgm:else name="Name28">
                <dgm:presOf axis="ch ch desOrSelf" ptType="node node node" st="1 4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4" styleLbl="node1">
            <dgm:alg type="sp"/>
            <dgm:shape xmlns:r="http://schemas.openxmlformats.org/officeDocument/2006/relationships" rot="90" type="round1Rect" r:blip="">
              <dgm:adjLst/>
            </dgm:shape>
            <dgm:choose name="Name29">
              <dgm:if name="Name30" func="var" arg="dir" op="equ" val="norm">
                <dgm:presOf axis="ch ch desOrSelf" ptType="node node node" st="1 4 1" cnt="1 1 0"/>
              </dgm:if>
              <dgm:else name="Name31">
                <dgm:presOf axis="ch ch desOrSelf" ptType="node node node" st="1 3 1" cnt="1 1 0"/>
              </dgm:else>
            </dgm:choose>
            <dgm:constrLst/>
            <dgm:ruleLst/>
          </dgm:layoutNode>
          <dgm:layoutNode name="tile4text" styleLbl="node1">
            <dgm:varLst>
              <dgm:chMax val="0"/>
              <dgm:chPref val="0"/>
              <dgm:bulletEnabled val="1"/>
            </dgm:varLst>
            <dgm:choose name="Name32">
              <dgm:if name="Name33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34">
                <dgm:alg type="tx"/>
              </dgm:else>
            </dgm:choose>
            <dgm:shape xmlns:r="http://schemas.openxmlformats.org/officeDocument/2006/relationships" rot="90" type="rect" r:blip="" hideGeom="1">
              <dgm:adjLst/>
            </dgm:shape>
            <dgm:choose name="Name35">
              <dgm:if name="Name36" func="var" arg="dir" op="equ" val="norm">
                <dgm:presOf axis="ch ch desOrSelf" ptType="node node node" st="1 4 1" cnt="1 1 0"/>
              </dgm:if>
              <dgm:else name="Name37">
                <dgm:presOf axis="ch ch desOrSelf" ptType="node node node" st="1 3 1" cnt="1 1 0"/>
              </dgm:else>
            </dgm:choose>
            <dgm:constrLst/>
            <dgm:ruleLst>
              <dgm:rule type="primFontSz" val="5" fact="NaN" max="NaN"/>
            </dgm:ruleLst>
          </dgm:layoutNode>
        </dgm:layoutNode>
        <dgm:layoutNode name="centerTile" styleLbl="fgShp">
          <dgm:varLst>
            <dgm:chMax val="0"/>
            <dgm:chPref val="0"/>
          </dgm:varLst>
          <dgm:alg type="tx"/>
          <dgm:shape xmlns:r="http://schemas.openxmlformats.org/officeDocument/2006/relationships" type="roundRect" r:blip="">
            <dgm:adjLst/>
          </dgm:shape>
          <dgm:presOf axis="ch" ptType="node" cnt="1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8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w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63.wmf"/><Relationship Id="rId2" Type="http://schemas.openxmlformats.org/officeDocument/2006/relationships/image" Target="../media/image62.wmf"/><Relationship Id="rId1" Type="http://schemas.openxmlformats.org/officeDocument/2006/relationships/image" Target="../media/image61.emf"/><Relationship Id="rId4" Type="http://schemas.openxmlformats.org/officeDocument/2006/relationships/image" Target="../media/image64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5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9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70.e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.wmf"/><Relationship Id="rId1" Type="http://schemas.openxmlformats.org/officeDocument/2006/relationships/image" Target="../media/image13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8.wmf"/><Relationship Id="rId1" Type="http://schemas.openxmlformats.org/officeDocument/2006/relationships/image" Target="../media/image17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22.wmf"/><Relationship Id="rId2" Type="http://schemas.openxmlformats.org/officeDocument/2006/relationships/image" Target="../media/image21.wmf"/><Relationship Id="rId1" Type="http://schemas.openxmlformats.org/officeDocument/2006/relationships/image" Target="../media/image20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e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37.wmf"/><Relationship Id="rId2" Type="http://schemas.openxmlformats.org/officeDocument/2006/relationships/image" Target="../media/image36.wmf"/><Relationship Id="rId1" Type="http://schemas.openxmlformats.org/officeDocument/2006/relationships/image" Target="../media/image35.wmf"/><Relationship Id="rId4" Type="http://schemas.openxmlformats.org/officeDocument/2006/relationships/image" Target="../media/image38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57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60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69D3DA-1FA4-4F6F-9111-727F62E4DA1E}" type="datetimeFigureOut">
              <a:rPr lang="zh-CN" altLang="en-US" smtClean="0"/>
              <a:t>2024/10/30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1FF74C-014D-4294-AF4B-9C9A5B8B768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754914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6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23961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0443" y="0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0488" y="744538"/>
            <a:ext cx="6616700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962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768" y="4715153"/>
            <a:ext cx="5438140" cy="4466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23962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8583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sz="1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3962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0443" y="9428583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E1EB3509-BE54-4FB3-BE63-80B378D189F1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1690632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microsoft.com/office/2007/relationships/hdphoto" Target="../media/hdphoto2.wdp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microsoft.com/office/2007/relationships/hdphoto" Target="../media/hdphoto2.wdp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microsoft.com/office/2007/relationships/hdphoto" Target="../media/hdphoto2.wdp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microsoft.com/office/2007/relationships/hdphoto" Target="../media/hdphoto2.wdp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标题幻灯片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4149566"/>
            <a:ext cx="10515600" cy="899510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48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6" name="副标题 2"/>
          <p:cNvSpPr>
            <a:spLocks noGrp="1"/>
          </p:cNvSpPr>
          <p:nvPr>
            <p:ph type="subTitle" idx="1"/>
          </p:nvPr>
        </p:nvSpPr>
        <p:spPr>
          <a:xfrm>
            <a:off x="838200" y="5114030"/>
            <a:ext cx="10515600" cy="604299"/>
          </a:xfrm>
        </p:spPr>
        <p:txBody>
          <a:bodyPr anchor="ctr">
            <a:noAutofit/>
          </a:bodyPr>
          <a:lstStyle>
            <a:lvl1pPr algn="ctr">
              <a:defRPr lang="zh-CN" altLang="en-US" sz="2400" b="0">
                <a:solidFill>
                  <a:schemeClr val="bg1"/>
                </a:solidFill>
                <a:latin typeface="+mn-ea"/>
                <a:cs typeface="+mj-cs"/>
              </a:defRPr>
            </a:lvl1pPr>
          </a:lstStyle>
          <a:p>
            <a:pPr lvl="0" algn="ctr">
              <a:lnSpc>
                <a:spcPct val="90000"/>
              </a:lnSpc>
              <a:spcBef>
                <a:spcPct val="0"/>
              </a:spcBef>
              <a:buNone/>
            </a:pPr>
            <a:r>
              <a:rPr lang="zh-CN" altLang="en-US"/>
              <a:t>单击以编辑母版副标题样式</a:t>
            </a:r>
          </a:p>
        </p:txBody>
      </p:sp>
      <p:cxnSp>
        <p:nvCxnSpPr>
          <p:cNvPr id="9" name="直接连接符 8"/>
          <p:cNvCxnSpPr/>
          <p:nvPr/>
        </p:nvCxnSpPr>
        <p:spPr>
          <a:xfrm>
            <a:off x="0" y="3899805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>
            <a:extLst>
              <a:ext uri="{FF2B5EF4-FFF2-40B4-BE49-F238E27FC236}">
                <a16:creationId xmlns:a16="http://schemas.microsoft.com/office/drawing/2014/main" id="{D28F74B5-F538-4A82-8407-901339A54F0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108370" y="6309320"/>
            <a:ext cx="2070230" cy="54006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DDF58FE-9463-4BAA-A5A8-299F4131BAC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" y="21671"/>
            <a:ext cx="12178600" cy="3878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1541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pos="216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空白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3057" cy="664522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0" y="6766561"/>
            <a:ext cx="12192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宋体"/>
              <a:cs typeface="+mn-cs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699" y="168583"/>
            <a:ext cx="2023540" cy="401413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0" y="1"/>
            <a:ext cx="12192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宋体"/>
              <a:cs typeface="+mn-cs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1000035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-6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Page .</a:t>
            </a:r>
            <a:endParaRPr kumimoji="0" lang="zh-CN" altLang="en-US" sz="1200" b="0" i="0" u="none" strike="noStrike" kern="1200" cap="none" spc="-6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1596801" y="313201"/>
            <a:ext cx="3651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zh-CN" altLang="en-US" sz="1200" spc="-60" baseline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1703B59-C883-4B8B-974E-AFB30A6C43A7}" type="slidenum">
              <a:rPr kumimoji="0" lang="en-US" altLang="zh-CN" sz="1200" b="0" i="0" u="none" strike="noStrike" kern="1200" cap="none" spc="-6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200" b="0" i="0" u="none" strike="noStrike" kern="1200" cap="none" spc="-6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3057" cy="664522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0" y="6766561"/>
            <a:ext cx="12192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宋体"/>
              <a:cs typeface="+mn-cs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0" y="1"/>
            <a:ext cx="12192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宋体"/>
              <a:cs typeface="+mn-cs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5C5CB67-9600-4E51-A8C5-57286439A751}"/>
              </a:ext>
            </a:extLst>
          </p:cNvPr>
          <p:cNvSpPr/>
          <p:nvPr userDrawn="1"/>
        </p:nvSpPr>
        <p:spPr>
          <a:xfrm>
            <a:off x="0" y="78048"/>
            <a:ext cx="12192000" cy="6688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宋体"/>
              <a:cs typeface="+mn-cs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6643A2CB-D498-4FFF-AF94-B6D02A0F2211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4443" y="-2235"/>
            <a:ext cx="725962" cy="730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5489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两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内容占位符 11"/>
          <p:cNvSpPr>
            <a:spLocks noGrp="1"/>
          </p:cNvSpPr>
          <p:nvPr>
            <p:ph sz="quarter" idx="10"/>
          </p:nvPr>
        </p:nvSpPr>
        <p:spPr>
          <a:xfrm>
            <a:off x="349859" y="1717675"/>
            <a:ext cx="537600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6" name="内容占位符 15"/>
          <p:cNvSpPr>
            <a:spLocks noGrp="1"/>
          </p:cNvSpPr>
          <p:nvPr>
            <p:ph sz="quarter" idx="11"/>
          </p:nvPr>
        </p:nvSpPr>
        <p:spPr>
          <a:xfrm>
            <a:off x="6381751" y="1717675"/>
            <a:ext cx="5376333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49858" y="975600"/>
            <a:ext cx="11408225" cy="576000"/>
          </a:xfrm>
          <a:prstGeom prst="rect">
            <a:avLst/>
          </a:prstGeom>
        </p:spPr>
        <p:txBody>
          <a:bodyPr/>
          <a:lstStyle>
            <a:lvl1pPr>
              <a:defRPr lang="zh-CN" altLang="en-US" sz="32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0447020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pos="1620">
          <p15:clr>
            <a:srgbClr val="FBAE40"/>
          </p15:clr>
        </p15:guide>
        <p15:guide id="3" pos="216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两栏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/>
          <p:cNvPicPr>
            <a:picLocks noChangeAspect="1"/>
          </p:cNvPicPr>
          <p:nvPr/>
        </p:nvPicPr>
        <p:blipFill rotWithShape="1">
          <a:blip r:embed="rId2"/>
          <a:srcRect r="24899"/>
          <a:stretch/>
        </p:blipFill>
        <p:spPr>
          <a:xfrm>
            <a:off x="0" y="1231683"/>
            <a:ext cx="9156340" cy="332713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1000035" y="313201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-6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Page .</a:t>
            </a:r>
            <a:endParaRPr kumimoji="0" lang="zh-CN" altLang="en-US" sz="1200" b="0" i="0" u="none" strike="noStrike" kern="1200" cap="none" spc="-6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2" name="内容占位符 11"/>
          <p:cNvSpPr>
            <a:spLocks noGrp="1"/>
          </p:cNvSpPr>
          <p:nvPr>
            <p:ph sz="quarter" idx="10"/>
          </p:nvPr>
        </p:nvSpPr>
        <p:spPr>
          <a:xfrm>
            <a:off x="349859" y="1717675"/>
            <a:ext cx="537600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6" name="内容占位符 15"/>
          <p:cNvSpPr>
            <a:spLocks noGrp="1"/>
          </p:cNvSpPr>
          <p:nvPr>
            <p:ph sz="quarter" idx="11"/>
          </p:nvPr>
        </p:nvSpPr>
        <p:spPr>
          <a:xfrm>
            <a:off x="6381751" y="1717675"/>
            <a:ext cx="5376333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21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11595420" y="313201"/>
            <a:ext cx="6495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zh-CN" altLang="en-US" sz="1200" spc="-60" baseline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4BD5A17-3153-4A95-988E-B577C14000F1}" type="slidenum">
              <a:rPr kumimoji="0" lang="en-US" altLang="zh-CN" sz="1200" b="0" i="0" u="none" strike="noStrike" kern="1200" cap="none" spc="-6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200" b="0" i="0" u="none" strike="noStrike" kern="1200" cap="none" spc="-6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49858" y="975600"/>
            <a:ext cx="11421927" cy="576000"/>
          </a:xfrm>
          <a:prstGeom prst="rect">
            <a:avLst/>
          </a:prstGeom>
        </p:spPr>
        <p:txBody>
          <a:bodyPr/>
          <a:lstStyle>
            <a:lvl1pPr>
              <a:defRPr lang="zh-CN" altLang="en-US" sz="32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/>
          <a:srcRect r="26006" b="-42223"/>
          <a:stretch/>
        </p:blipFill>
        <p:spPr>
          <a:xfrm>
            <a:off x="0" y="1231683"/>
            <a:ext cx="9021325" cy="473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2395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pos="5193">
          <p15:clr>
            <a:srgbClr val="FBAE40"/>
          </p15:clr>
        </p15:guide>
        <p15:guide id="3" pos="1620">
          <p15:clr>
            <a:srgbClr val="FBAE40"/>
          </p15:clr>
        </p15:guide>
        <p15:guide id="4" pos="2921">
          <p15:clr>
            <a:srgbClr val="FBAE40"/>
          </p15:clr>
        </p15:guide>
        <p15:guide id="5" pos="2160">
          <p15:clr>
            <a:srgbClr val="FBAE40"/>
          </p15:clr>
        </p15:guide>
        <p15:guide id="6" pos="3895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对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 hasCustomPrompt="1"/>
          </p:nvPr>
        </p:nvSpPr>
        <p:spPr>
          <a:xfrm>
            <a:off x="349859" y="960115"/>
            <a:ext cx="5376000" cy="574183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28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cxnSp>
        <p:nvCxnSpPr>
          <p:cNvPr id="3" name="直接连接符 2"/>
          <p:cNvCxnSpPr/>
          <p:nvPr/>
        </p:nvCxnSpPr>
        <p:spPr>
          <a:xfrm flipV="1">
            <a:off x="0" y="1550505"/>
            <a:ext cx="12192000" cy="79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内容占位符 11"/>
          <p:cNvSpPr>
            <a:spLocks noGrp="1"/>
          </p:cNvSpPr>
          <p:nvPr>
            <p:ph sz="quarter" idx="10"/>
          </p:nvPr>
        </p:nvSpPr>
        <p:spPr>
          <a:xfrm>
            <a:off x="349859" y="1717675"/>
            <a:ext cx="537600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6" name="内容占位符 15"/>
          <p:cNvSpPr>
            <a:spLocks noGrp="1"/>
          </p:cNvSpPr>
          <p:nvPr>
            <p:ph sz="quarter" idx="11"/>
          </p:nvPr>
        </p:nvSpPr>
        <p:spPr>
          <a:xfrm>
            <a:off x="6381751" y="1717675"/>
            <a:ext cx="5376333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8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381751" y="958297"/>
            <a:ext cx="5376000" cy="576000"/>
          </a:xfrm>
        </p:spPr>
        <p:txBody>
          <a:bodyPr anchor="b">
            <a:normAutofit/>
          </a:bodyPr>
          <a:lstStyle>
            <a:lvl1pPr marL="0" indent="0" algn="ctr">
              <a:buNone/>
              <a:defRPr lang="zh-CN" altLang="en-US" sz="2800" b="1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28600" lvl="0" indent="-228600" algn="ctr">
              <a:lnSpc>
                <a:spcPct val="90000"/>
              </a:lnSpc>
              <a:spcBef>
                <a:spcPct val="0"/>
              </a:spcBef>
            </a:pPr>
            <a:r>
              <a:rPr lang="zh-CN" altLang="en-US" dirty="0"/>
              <a:t>单击此处编辑标题</a:t>
            </a: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3057" cy="664522"/>
          </a:xfrm>
          <a:prstGeom prst="rect">
            <a:avLst/>
          </a:prstGeom>
        </p:spPr>
      </p:pic>
      <p:sp>
        <p:nvSpPr>
          <p:cNvPr id="20" name="矩形 19"/>
          <p:cNvSpPr/>
          <p:nvPr/>
        </p:nvSpPr>
        <p:spPr>
          <a:xfrm>
            <a:off x="0" y="6766561"/>
            <a:ext cx="12192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宋体"/>
              <a:cs typeface="+mn-cs"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699" y="168583"/>
            <a:ext cx="2023540" cy="401413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0" y="1"/>
            <a:ext cx="12192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宋体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3057" cy="664522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0" y="6766561"/>
            <a:ext cx="12192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宋体"/>
              <a:cs typeface="+mn-cs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0" y="1"/>
            <a:ext cx="12192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宋体"/>
              <a:cs typeface="+mn-cs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27253014-AC13-4F23-91DA-B07CAE09C84B}"/>
              </a:ext>
            </a:extLst>
          </p:cNvPr>
          <p:cNvSpPr/>
          <p:nvPr userDrawn="1"/>
        </p:nvSpPr>
        <p:spPr>
          <a:xfrm>
            <a:off x="0" y="3760"/>
            <a:ext cx="12192000" cy="6688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宋体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421390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pos="1620">
          <p15:clr>
            <a:srgbClr val="FBAE40"/>
          </p15:clr>
        </p15:guide>
        <p15:guide id="3" pos="216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对比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3057" cy="664522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0" y="6766561"/>
            <a:ext cx="12192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宋体"/>
              <a:cs typeface="+mn-cs"/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699" y="168583"/>
            <a:ext cx="2023540" cy="401413"/>
          </a:xfrm>
          <a:prstGeom prst="rect">
            <a:avLst/>
          </a:prstGeom>
        </p:spPr>
      </p:pic>
      <p:sp>
        <p:nvSpPr>
          <p:cNvPr id="24" name="矩形 23"/>
          <p:cNvSpPr/>
          <p:nvPr/>
        </p:nvSpPr>
        <p:spPr>
          <a:xfrm>
            <a:off x="0" y="1"/>
            <a:ext cx="12192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宋体"/>
              <a:cs typeface="+mn-cs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1000035" y="313201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-6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Page .</a:t>
            </a:r>
            <a:endParaRPr kumimoji="0" lang="zh-CN" altLang="en-US" sz="1200" b="0" i="0" u="none" strike="noStrike" kern="1200" cap="none" spc="-6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title" hasCustomPrompt="1"/>
          </p:nvPr>
        </p:nvSpPr>
        <p:spPr>
          <a:xfrm>
            <a:off x="349859" y="960115"/>
            <a:ext cx="5376000" cy="574183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28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cxnSp>
        <p:nvCxnSpPr>
          <p:cNvPr id="3" name="直接连接符 2"/>
          <p:cNvCxnSpPr/>
          <p:nvPr/>
        </p:nvCxnSpPr>
        <p:spPr>
          <a:xfrm flipV="1">
            <a:off x="0" y="1550505"/>
            <a:ext cx="12192000" cy="79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内容占位符 11"/>
          <p:cNvSpPr>
            <a:spLocks noGrp="1"/>
          </p:cNvSpPr>
          <p:nvPr>
            <p:ph sz="quarter" idx="10"/>
          </p:nvPr>
        </p:nvSpPr>
        <p:spPr>
          <a:xfrm>
            <a:off x="349859" y="1717675"/>
            <a:ext cx="537600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6" name="内容占位符 15"/>
          <p:cNvSpPr>
            <a:spLocks noGrp="1"/>
          </p:cNvSpPr>
          <p:nvPr>
            <p:ph sz="quarter" idx="11"/>
          </p:nvPr>
        </p:nvSpPr>
        <p:spPr>
          <a:xfrm>
            <a:off x="6381751" y="1717675"/>
            <a:ext cx="5376333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8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381751" y="958297"/>
            <a:ext cx="5376000" cy="576000"/>
          </a:xfrm>
        </p:spPr>
        <p:txBody>
          <a:bodyPr anchor="b">
            <a:normAutofit/>
          </a:bodyPr>
          <a:lstStyle>
            <a:lvl1pPr marL="0" indent="0" algn="ctr">
              <a:buNone/>
              <a:defRPr lang="zh-CN" altLang="en-US" sz="2800" b="1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28600" lvl="0" indent="-228600" algn="ctr">
              <a:lnSpc>
                <a:spcPct val="90000"/>
              </a:lnSpc>
              <a:spcBef>
                <a:spcPct val="0"/>
              </a:spcBef>
            </a:pPr>
            <a:r>
              <a:rPr lang="zh-CN" altLang="en-US" dirty="0"/>
              <a:t>单击此处编辑标题</a:t>
            </a:r>
          </a:p>
        </p:txBody>
      </p:sp>
      <p:sp>
        <p:nvSpPr>
          <p:cNvPr id="21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11595420" y="313201"/>
            <a:ext cx="6495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zh-CN" altLang="en-US" sz="1200" spc="-60" baseline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4BD5A17-3153-4A95-988E-B577C14000F1}" type="slidenum">
              <a:rPr kumimoji="0" lang="en-US" altLang="zh-CN" sz="1200" b="0" i="0" u="none" strike="noStrike" kern="1200" cap="none" spc="-6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200" b="0" i="0" u="none" strike="noStrike" kern="1200" cap="none" spc="-6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3057" cy="664522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0" y="6766561"/>
            <a:ext cx="12192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宋体"/>
              <a:cs typeface="+mn-cs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0" y="1"/>
            <a:ext cx="12192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宋体"/>
              <a:cs typeface="+mn-cs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AB5BFCD3-7630-4C18-8096-E2B34962A7A5}"/>
              </a:ext>
            </a:extLst>
          </p:cNvPr>
          <p:cNvSpPr/>
          <p:nvPr userDrawn="1"/>
        </p:nvSpPr>
        <p:spPr>
          <a:xfrm>
            <a:off x="0" y="78048"/>
            <a:ext cx="12192000" cy="6688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宋体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600195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pos="5193">
          <p15:clr>
            <a:srgbClr val="FBAE40"/>
          </p15:clr>
        </p15:guide>
        <p15:guide id="3" pos="1620">
          <p15:clr>
            <a:srgbClr val="FBAE40"/>
          </p15:clr>
        </p15:guide>
        <p15:guide id="4" pos="2921">
          <p15:clr>
            <a:srgbClr val="FBAE40"/>
          </p15:clr>
        </p15:guide>
        <p15:guide id="5" pos="2160">
          <p15:clr>
            <a:srgbClr val="FBAE40"/>
          </p15:clr>
        </p15:guide>
        <p15:guide id="6" pos="3895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封面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5498" y="4006448"/>
            <a:ext cx="11100025" cy="1114192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6" name="副标题 2"/>
          <p:cNvSpPr>
            <a:spLocks noGrp="1"/>
          </p:cNvSpPr>
          <p:nvPr>
            <p:ph type="subTitle" idx="1"/>
          </p:nvPr>
        </p:nvSpPr>
        <p:spPr>
          <a:xfrm>
            <a:off x="625499" y="5245247"/>
            <a:ext cx="7760477" cy="468179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lang="zh-CN" altLang="en-US" sz="2400" b="0">
                <a:solidFill>
                  <a:schemeClr val="bg1"/>
                </a:solidFill>
                <a:latin typeface="+mn-ea"/>
                <a:cs typeface="+mj-cs"/>
              </a:defRPr>
            </a:lvl1pPr>
          </a:lstStyle>
          <a:p>
            <a:pPr marL="228600" lvl="0" indent="-228600" algn="ctr">
              <a:lnSpc>
                <a:spcPct val="90000"/>
              </a:lnSpc>
              <a:spcBef>
                <a:spcPct val="0"/>
              </a:spcBef>
            </a:pPr>
            <a:r>
              <a:rPr lang="zh-CN" altLang="en-US"/>
              <a:t>单击以编辑母版副标题样式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0" hasCustomPrompt="1"/>
          </p:nvPr>
        </p:nvSpPr>
        <p:spPr>
          <a:xfrm>
            <a:off x="625499" y="5815087"/>
            <a:ext cx="5545667" cy="49900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单击此处添加日期</a:t>
            </a:r>
          </a:p>
        </p:txBody>
      </p:sp>
      <p:cxnSp>
        <p:nvCxnSpPr>
          <p:cNvPr id="11" name="直接连接符 10"/>
          <p:cNvCxnSpPr/>
          <p:nvPr/>
        </p:nvCxnSpPr>
        <p:spPr>
          <a:xfrm>
            <a:off x="0" y="3899805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0" y="3899805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>
            <a:extLst>
              <a:ext uri="{FF2B5EF4-FFF2-40B4-BE49-F238E27FC236}">
                <a16:creationId xmlns:a16="http://schemas.microsoft.com/office/drawing/2014/main" id="{CE11DFE3-112C-4449-8AFE-6C2B0041832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86192" y="5713426"/>
            <a:ext cx="1160617" cy="1114192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4F12A0A9-F39E-47DC-8658-961C74B8585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r="2629"/>
          <a:stretch/>
        </p:blipFill>
        <p:spPr>
          <a:xfrm>
            <a:off x="236989" y="-3309"/>
            <a:ext cx="11718022" cy="4009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7727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95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pos="166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封底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966" y="3608990"/>
            <a:ext cx="4029124" cy="799946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650528" y="1371600"/>
            <a:ext cx="11213989" cy="926932"/>
          </a:xfrm>
        </p:spPr>
        <p:txBody>
          <a:bodyPr>
            <a:noAutofit/>
          </a:bodyPr>
          <a:lstStyle>
            <a:lvl1pPr algn="ctr">
              <a:defRPr sz="6600" b="1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0A319DD-B4CD-4030-96ED-23897F50FAF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08" t="21115" r="2521" b="-517"/>
          <a:stretch/>
        </p:blipFill>
        <p:spPr>
          <a:xfrm>
            <a:off x="-5448" y="2573905"/>
            <a:ext cx="12170545" cy="3183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99868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0" y="6381750"/>
            <a:ext cx="28448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5B2C5FF-9712-474D-BA51-4DABB82DEEAC}" type="datetime12">
              <a:rPr lang="en-US"/>
              <a:pPr>
                <a:defRPr/>
              </a:pPr>
              <a:t>1:24 PM</a:t>
            </a:fld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9347200" y="6381750"/>
            <a:ext cx="28448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6F6724D-C690-49BE-BE57-2728B96E4A8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23513415"/>
      </p:ext>
    </p:extLst>
  </p:cSld>
  <p:clrMapOvr>
    <a:masterClrMapping/>
  </p:clrMapOvr>
  <p:transition>
    <p:blinds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658701" y="1685678"/>
            <a:ext cx="11162884" cy="492149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658699" y="974278"/>
            <a:ext cx="11162884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75409855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页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658701" y="1685678"/>
            <a:ext cx="11162884" cy="492149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658701" y="975600"/>
            <a:ext cx="11162884" cy="576000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灯片编号占位符 5"/>
          <p:cNvSpPr txBox="1">
            <a:spLocks/>
          </p:cNvSpPr>
          <p:nvPr/>
        </p:nvSpPr>
        <p:spPr>
          <a:xfrm>
            <a:off x="11596801" y="311755"/>
            <a:ext cx="3651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1200" spc="-6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1703B59-C883-4B8B-974E-AFB30A6C43A7}" type="slidenum">
              <a:rPr kumimoji="0" lang="zh-CN" altLang="en-US" sz="1200" b="0" i="0" u="none" strike="noStrike" kern="1200" cap="none" spc="-6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-6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1000035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-6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Page .</a:t>
            </a:r>
            <a:endParaRPr kumimoji="0" lang="zh-CN" altLang="en-US" sz="1200" b="0" i="0" u="none" strike="noStrike" kern="1200" cap="none" spc="-6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867059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内页-极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658701" y="1685678"/>
            <a:ext cx="11162884" cy="492149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658699" y="974278"/>
            <a:ext cx="11162884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0" y="2"/>
            <a:ext cx="12192000" cy="6688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宋体"/>
              <a:cs typeface="+mn-cs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0" y="6766561"/>
            <a:ext cx="12192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宋体"/>
              <a:cs typeface="+mn-cs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699" y="104390"/>
            <a:ext cx="613229" cy="460086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0" y="2"/>
            <a:ext cx="12192000" cy="6688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宋体"/>
              <a:cs typeface="+mn-cs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0" y="6766561"/>
            <a:ext cx="12192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宋体"/>
              <a:cs typeface="+mn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C96C2F9-BBC7-4FF5-A3D9-74A097C5C09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-19711"/>
            <a:ext cx="683893" cy="688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427109"/>
      </p:ext>
    </p:extLst>
  </p:cSld>
  <p:clrMapOvr>
    <a:masterClrMapping/>
  </p:clrMapOvr>
  <p:hf hdr="0" ftr="0"/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内页-极简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658701" y="1685678"/>
            <a:ext cx="11162884" cy="492149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658699" y="974278"/>
            <a:ext cx="11162884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0" y="2"/>
            <a:ext cx="12192000" cy="6688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宋体"/>
              <a:cs typeface="+mn-cs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0" y="6766561"/>
            <a:ext cx="12192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宋体"/>
              <a:cs typeface="+mn-cs"/>
            </a:endParaRPr>
          </a:p>
        </p:txBody>
      </p:sp>
      <p:sp>
        <p:nvSpPr>
          <p:cNvPr id="7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11596801" y="313201"/>
            <a:ext cx="3651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zh-CN" altLang="en-US" sz="1200" spc="-60" baseline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4CE0C3C-47D3-4455-AB34-8268314DB49D}" type="slidenum">
              <a:rPr kumimoji="0" lang="en-US" altLang="zh-CN" sz="1200" b="0" i="0" u="none" strike="noStrike" kern="1200" cap="none" spc="-6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200" b="0" i="0" u="none" strike="noStrike" kern="1200" cap="none" spc="-6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1000035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-6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Page .</a:t>
            </a:r>
            <a:endParaRPr kumimoji="0" lang="zh-CN" altLang="en-US" sz="1200" b="0" i="0" u="none" strike="noStrike" kern="1200" cap="none" spc="-6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699" y="104390"/>
            <a:ext cx="613229" cy="460086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0" y="2"/>
            <a:ext cx="12192000" cy="6688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宋体"/>
              <a:cs typeface="+mn-cs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0" y="6766561"/>
            <a:ext cx="12192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宋体"/>
              <a:cs typeface="+mn-cs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1000035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-6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Page .</a:t>
            </a:r>
            <a:endParaRPr kumimoji="0" lang="zh-CN" altLang="en-US" sz="1200" b="0" i="0" u="none" strike="noStrike" kern="1200" cap="none" spc="-6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2D41BD97-5CA9-40F4-BBA7-B4FAAEDE393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4443" y="-22678"/>
            <a:ext cx="664314" cy="668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003862"/>
      </p:ext>
    </p:extLst>
  </p:cSld>
  <p:clrMapOvr>
    <a:masterClrMapping/>
  </p:clrMapOvr>
  <p:hf hdr="0" ftr="0"/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5821680"/>
            <a:ext cx="12192000" cy="10363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宋体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31801" y="235137"/>
            <a:ext cx="8632687" cy="337358"/>
          </a:xfrm>
          <a:prstGeom prst="rect">
            <a:avLst/>
          </a:prstGeom>
        </p:spPr>
        <p:txBody>
          <a:bodyPr anchor="ctr"/>
          <a:lstStyle>
            <a:lvl1pPr>
              <a:defRPr sz="200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0" y="1"/>
            <a:ext cx="12192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宋体"/>
              <a:cs typeface="+mn-cs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0" y="1"/>
            <a:ext cx="12192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宋体"/>
              <a:cs typeface="+mn-cs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4BEF5A37-8A15-417A-8BEF-C289B3E6C956}"/>
              </a:ext>
            </a:extLst>
          </p:cNvPr>
          <p:cNvSpPr/>
          <p:nvPr userDrawn="1"/>
        </p:nvSpPr>
        <p:spPr>
          <a:xfrm>
            <a:off x="0" y="78048"/>
            <a:ext cx="12192000" cy="6688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宋体"/>
              <a:cs typeface="+mn-cs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815F27D0-8779-4E6F-90B4-D55E52F48BD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135587" y="6309320"/>
            <a:ext cx="2070230" cy="54006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F5F89428-5A1C-4877-A04B-776E5323AF7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" y="-16777"/>
            <a:ext cx="740405" cy="745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0481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556">
          <p15:clr>
            <a:srgbClr val="FBAE40"/>
          </p15:clr>
        </p15:guide>
        <p15:guide id="2" pos="204">
          <p15:clr>
            <a:srgbClr val="FBAE40"/>
          </p15:clr>
        </p15:guide>
        <p15:guide id="3" pos="3125">
          <p15:clr>
            <a:srgbClr val="FBAE40"/>
          </p15:clr>
        </p15:guide>
        <p15:guide id="4" pos="115">
          <p15:clr>
            <a:srgbClr val="FBAE40"/>
          </p15:clr>
        </p15:guide>
        <p15:guide id="5" pos="4167">
          <p15:clr>
            <a:srgbClr val="FBAE40"/>
          </p15:clr>
        </p15:guide>
        <p15:guide id="6" pos="153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658701" y="975601"/>
            <a:ext cx="11162884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1599638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纯标题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658701" y="975601"/>
            <a:ext cx="11162884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11000035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-6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Page .</a:t>
            </a:r>
            <a:endParaRPr kumimoji="0" lang="zh-CN" altLang="en-US" sz="1200" b="0" i="0" u="none" strike="noStrike" kern="1200" cap="none" spc="-6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2" name="灯片编号占位符 5"/>
          <p:cNvSpPr txBox="1">
            <a:spLocks/>
          </p:cNvSpPr>
          <p:nvPr/>
        </p:nvSpPr>
        <p:spPr>
          <a:xfrm>
            <a:off x="11595421" y="311755"/>
            <a:ext cx="5965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200" spc="-6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E0B4DC1-AB35-4259-8072-EA8F5B8A0BBF}" type="slidenum">
              <a:rPr kumimoji="0" lang="zh-CN" altLang="en-US" sz="1200" b="0" i="0" u="none" strike="noStrike" kern="1200" cap="none" spc="-6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-6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0884123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3057" cy="664522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0" y="6766561"/>
            <a:ext cx="12192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宋体"/>
              <a:cs typeface="+mn-cs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699" y="168583"/>
            <a:ext cx="2023540" cy="401413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0" y="1"/>
            <a:ext cx="12192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宋体"/>
              <a:cs typeface="+mn-cs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3057" cy="664522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0" y="6766561"/>
            <a:ext cx="12192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宋体"/>
              <a:cs typeface="+mn-cs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699" y="168583"/>
            <a:ext cx="2023540" cy="401413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0" y="1"/>
            <a:ext cx="12192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宋体"/>
              <a:cs typeface="+mn-cs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B2861BCA-AEF5-4A19-8025-2727609E4906}"/>
              </a:ext>
            </a:extLst>
          </p:cNvPr>
          <p:cNvSpPr/>
          <p:nvPr userDrawn="1"/>
        </p:nvSpPr>
        <p:spPr>
          <a:xfrm>
            <a:off x="0" y="78048"/>
            <a:ext cx="12192000" cy="6688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宋体"/>
              <a:cs typeface="+mn-cs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A9BFD94C-C1D8-464B-941B-70CDEF1F441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4443" y="-2235"/>
            <a:ext cx="725962" cy="730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937061"/>
      </p:ext>
    </p:extLst>
  </p:cSld>
  <p:clrMapOvr>
    <a:masterClrMapping/>
  </p:clrMapOvr>
  <p:transition spd="med">
    <p:push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emf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idx="1"/>
          </p:nvPr>
        </p:nvSpPr>
        <p:spPr>
          <a:xfrm>
            <a:off x="551292" y="1673352"/>
            <a:ext cx="11120561" cy="49998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0" name="矩形 9"/>
          <p:cNvSpPr/>
          <p:nvPr/>
        </p:nvSpPr>
        <p:spPr>
          <a:xfrm>
            <a:off x="0" y="6766561"/>
            <a:ext cx="12192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宋体"/>
              <a:cs typeface="+mn-cs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19"/>
          <a:srcRect t="1" r="25637" b="-4685"/>
          <a:stretch/>
        </p:blipFill>
        <p:spPr>
          <a:xfrm>
            <a:off x="0" y="1231683"/>
            <a:ext cx="9066330" cy="348300"/>
          </a:xfrm>
          <a:prstGeom prst="rect">
            <a:avLst/>
          </a:prstGeom>
        </p:spPr>
      </p:pic>
      <p:sp>
        <p:nvSpPr>
          <p:cNvPr id="4" name="标题占位符 3"/>
          <p:cNvSpPr>
            <a:spLocks noGrp="1"/>
          </p:cNvSpPr>
          <p:nvPr>
            <p:ph type="title"/>
          </p:nvPr>
        </p:nvSpPr>
        <p:spPr>
          <a:xfrm>
            <a:off x="551291" y="863021"/>
            <a:ext cx="11213989" cy="7013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1" name="矩形 10"/>
          <p:cNvSpPr/>
          <p:nvPr/>
        </p:nvSpPr>
        <p:spPr>
          <a:xfrm>
            <a:off x="0" y="6766561"/>
            <a:ext cx="12192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宋体"/>
              <a:cs typeface="+mn-cs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19"/>
          <a:srcRect l="1" t="1" r="26744" b="-1"/>
          <a:stretch/>
        </p:blipFill>
        <p:spPr>
          <a:xfrm>
            <a:off x="0" y="1231683"/>
            <a:ext cx="8931315" cy="332713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BF595C59-240D-4A28-9D14-B52014CBDB4C}"/>
              </a:ext>
            </a:extLst>
          </p:cNvPr>
          <p:cNvSpPr/>
          <p:nvPr userDrawn="1"/>
        </p:nvSpPr>
        <p:spPr>
          <a:xfrm>
            <a:off x="0" y="9825"/>
            <a:ext cx="12192000" cy="6688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宋体"/>
              <a:cs typeface="+mn-cs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8CABE10-509A-455E-A98F-3A03CA3F52F9}"/>
              </a:ext>
            </a:extLst>
          </p:cNvPr>
          <p:cNvPicPr>
            <a:picLocks noChangeAspect="1"/>
          </p:cNvPicPr>
          <p:nvPr userDrawn="1"/>
        </p:nvPicPr>
        <p:blipFill>
          <a:blip r:embed="rId20"/>
          <a:stretch>
            <a:fillRect/>
          </a:stretch>
        </p:blipFill>
        <p:spPr>
          <a:xfrm>
            <a:off x="0" y="18445"/>
            <a:ext cx="660245" cy="660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9445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27" r:id="rId1"/>
    <p:sldLayoutId id="2147484028" r:id="rId2"/>
    <p:sldLayoutId id="2147484029" r:id="rId3"/>
    <p:sldLayoutId id="2147484030" r:id="rId4"/>
    <p:sldLayoutId id="2147484031" r:id="rId5"/>
    <p:sldLayoutId id="2147484032" r:id="rId6"/>
    <p:sldLayoutId id="2147484033" r:id="rId7"/>
    <p:sldLayoutId id="2147484034" r:id="rId8"/>
    <p:sldLayoutId id="2147484035" r:id="rId9"/>
    <p:sldLayoutId id="2147484036" r:id="rId10"/>
    <p:sldLayoutId id="2147484037" r:id="rId11"/>
    <p:sldLayoutId id="2147484038" r:id="rId12"/>
    <p:sldLayoutId id="2147484039" r:id="rId13"/>
    <p:sldLayoutId id="2147484040" r:id="rId14"/>
    <p:sldLayoutId id="2147484041" r:id="rId15"/>
    <p:sldLayoutId id="2147484042" r:id="rId16"/>
    <p:sldLayoutId id="2147484043" r:id="rId17"/>
  </p:sldLayoutIdLst>
  <p:transition spd="med">
    <p:push/>
  </p:transition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24.wmf"/><Relationship Id="rId5" Type="http://schemas.openxmlformats.org/officeDocument/2006/relationships/oleObject" Target="../embeddings/oleObject9.bin"/><Relationship Id="rId4" Type="http://schemas.openxmlformats.org/officeDocument/2006/relationships/image" Target="../media/image25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29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0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19.png"/><Relationship Id="rId4" Type="http://schemas.openxmlformats.org/officeDocument/2006/relationships/image" Target="../media/image34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3.bin"/><Relationship Id="rId3" Type="http://schemas.openxmlformats.org/officeDocument/2006/relationships/image" Target="../media/image19.png"/><Relationship Id="rId7" Type="http://schemas.openxmlformats.org/officeDocument/2006/relationships/image" Target="../media/image36.wmf"/><Relationship Id="rId12" Type="http://schemas.openxmlformats.org/officeDocument/2006/relationships/image" Target="../media/image39.emf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12.bin"/><Relationship Id="rId11" Type="http://schemas.openxmlformats.org/officeDocument/2006/relationships/image" Target="../media/image38.wmf"/><Relationship Id="rId5" Type="http://schemas.openxmlformats.org/officeDocument/2006/relationships/image" Target="../media/image35.wmf"/><Relationship Id="rId10" Type="http://schemas.openxmlformats.org/officeDocument/2006/relationships/oleObject" Target="../embeddings/oleObject14.bin"/><Relationship Id="rId4" Type="http://schemas.openxmlformats.org/officeDocument/2006/relationships/oleObject" Target="../embeddings/oleObject11.bin"/><Relationship Id="rId9" Type="http://schemas.openxmlformats.org/officeDocument/2006/relationships/image" Target="../media/image37.w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0.jpg"/><Relationship Id="rId4" Type="http://schemas.openxmlformats.org/officeDocument/2006/relationships/image" Target="../media/image4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59.emf"/><Relationship Id="rId5" Type="http://schemas.openxmlformats.org/officeDocument/2006/relationships/image" Target="../media/image58.png"/><Relationship Id="rId4" Type="http://schemas.openxmlformats.org/officeDocument/2006/relationships/image" Target="../media/image57.emf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microsoft.com/office/2007/relationships/diagramDrawing" Target="../diagrams/drawing4.xml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12" Type="http://schemas.openxmlformats.org/officeDocument/2006/relationships/diagramColors" Target="../diagrams/colors4.xml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9.vml"/><Relationship Id="rId6" Type="http://schemas.openxmlformats.org/officeDocument/2006/relationships/diagramColors" Target="../diagrams/colors3.xml"/><Relationship Id="rId11" Type="http://schemas.openxmlformats.org/officeDocument/2006/relationships/diagramQuickStyle" Target="../diagrams/quickStyle4.xml"/><Relationship Id="rId5" Type="http://schemas.openxmlformats.org/officeDocument/2006/relationships/diagramQuickStyle" Target="../diagrams/quickStyle3.xml"/><Relationship Id="rId15" Type="http://schemas.openxmlformats.org/officeDocument/2006/relationships/image" Target="../media/image60.emf"/><Relationship Id="rId10" Type="http://schemas.openxmlformats.org/officeDocument/2006/relationships/diagramLayout" Target="../diagrams/layout4.xml"/><Relationship Id="rId4" Type="http://schemas.openxmlformats.org/officeDocument/2006/relationships/diagramLayout" Target="../diagrams/layout3.xml"/><Relationship Id="rId9" Type="http://schemas.openxmlformats.org/officeDocument/2006/relationships/diagramData" Target="../diagrams/data4.xml"/><Relationship Id="rId14" Type="http://schemas.openxmlformats.org/officeDocument/2006/relationships/oleObject" Target="../embeddings/oleObject16.bin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9.bin"/><Relationship Id="rId3" Type="http://schemas.openxmlformats.org/officeDocument/2006/relationships/image" Target="../media/image19.png"/><Relationship Id="rId7" Type="http://schemas.openxmlformats.org/officeDocument/2006/relationships/image" Target="../media/image62.wmf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18.bin"/><Relationship Id="rId11" Type="http://schemas.openxmlformats.org/officeDocument/2006/relationships/image" Target="../media/image64.emf"/><Relationship Id="rId5" Type="http://schemas.openxmlformats.org/officeDocument/2006/relationships/image" Target="../media/image61.emf"/><Relationship Id="rId10" Type="http://schemas.openxmlformats.org/officeDocument/2006/relationships/oleObject" Target="../embeddings/oleObject20.bin"/><Relationship Id="rId4" Type="http://schemas.openxmlformats.org/officeDocument/2006/relationships/oleObject" Target="../embeddings/oleObject17.bin"/><Relationship Id="rId9" Type="http://schemas.openxmlformats.org/officeDocument/2006/relationships/image" Target="../media/image63.w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11.vml"/><Relationship Id="rId5" Type="http://schemas.openxmlformats.org/officeDocument/2006/relationships/image" Target="../media/image65.emf"/><Relationship Id="rId4" Type="http://schemas.openxmlformats.org/officeDocument/2006/relationships/oleObject" Target="../embeddings/oleObject21.bin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image" Target="../media/image66.emf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wmf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2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2.vml"/><Relationship Id="rId5" Type="http://schemas.openxmlformats.org/officeDocument/2006/relationships/image" Target="../media/image19.png"/><Relationship Id="rId4" Type="http://schemas.openxmlformats.org/officeDocument/2006/relationships/image" Target="../media/image69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3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3.vml"/><Relationship Id="rId5" Type="http://schemas.openxmlformats.org/officeDocument/2006/relationships/image" Target="../media/image19.png"/><Relationship Id="rId4" Type="http://schemas.openxmlformats.org/officeDocument/2006/relationships/image" Target="../media/image70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2.w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oleObject" Target="../embeddings/oleObject2.bin"/><Relationship Id="rId7" Type="http://schemas.openxmlformats.org/officeDocument/2006/relationships/image" Target="../media/image15.png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4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13.w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.xml"/><Relationship Id="rId3" Type="http://schemas.openxmlformats.org/officeDocument/2006/relationships/image" Target="../media/image19.png"/><Relationship Id="rId7" Type="http://schemas.openxmlformats.org/officeDocument/2006/relationships/image" Target="../media/image18.wmf"/><Relationship Id="rId12" Type="http://schemas.microsoft.com/office/2007/relationships/diagramDrawing" Target="../diagrams/drawing1.xml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5.bin"/><Relationship Id="rId11" Type="http://schemas.openxmlformats.org/officeDocument/2006/relationships/diagramColors" Target="../diagrams/colors1.xml"/><Relationship Id="rId5" Type="http://schemas.openxmlformats.org/officeDocument/2006/relationships/image" Target="../media/image17.wmf"/><Relationship Id="rId10" Type="http://schemas.openxmlformats.org/officeDocument/2006/relationships/diagramQuickStyle" Target="../diagrams/quickStyle1.xml"/><Relationship Id="rId4" Type="http://schemas.openxmlformats.org/officeDocument/2006/relationships/oleObject" Target="../embeddings/oleObject4.bin"/><Relationship Id="rId9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wmf"/><Relationship Id="rId3" Type="http://schemas.openxmlformats.org/officeDocument/2006/relationships/image" Target="../media/image23.png"/><Relationship Id="rId7" Type="http://schemas.openxmlformats.org/officeDocument/2006/relationships/oleObject" Target="../embeddings/oleObject7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20.wmf"/><Relationship Id="rId5" Type="http://schemas.openxmlformats.org/officeDocument/2006/relationships/oleObject" Target="../embeddings/oleObject6.bin"/><Relationship Id="rId10" Type="http://schemas.openxmlformats.org/officeDocument/2006/relationships/image" Target="../media/image22.wmf"/><Relationship Id="rId4" Type="http://schemas.openxmlformats.org/officeDocument/2006/relationships/image" Target="../media/image19.png"/><Relationship Id="rId9" Type="http://schemas.openxmlformats.org/officeDocument/2006/relationships/oleObject" Target="../embeddings/oleObject8.bin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电气测量中的抗干扰技术</a:t>
            </a:r>
          </a:p>
        </p:txBody>
      </p:sp>
      <p:sp>
        <p:nvSpPr>
          <p:cNvPr id="4099" name="副标题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电气工程系  廖兴林 </a:t>
            </a:r>
            <a:r>
              <a:rPr lang="en-US" altLang="zh-CN" dirty="0"/>
              <a:t>lxl108381@126.com</a:t>
            </a:r>
            <a:endParaRPr lang="zh-CN" altLang="en-US" dirty="0">
              <a:latin typeface="+mn-l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6" name="Rectangle 2"/>
          <p:cNvSpPr>
            <a:spLocks noChangeArrowheads="1"/>
          </p:cNvSpPr>
          <p:nvPr/>
        </p:nvSpPr>
        <p:spPr bwMode="auto">
          <a:xfrm>
            <a:off x="6003635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lnSpc>
                <a:spcPct val="110000"/>
              </a:lnSpc>
              <a:spcBef>
                <a:spcPct val="20000"/>
              </a:spcBef>
              <a:buSzPct val="120000"/>
              <a:buBlip>
                <a:blip r:embed="rId3"/>
              </a:buBlip>
              <a:defRPr sz="2800">
                <a:solidFill>
                  <a:srgbClr val="133984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lnSpc>
                <a:spcPct val="110000"/>
              </a:lnSpc>
              <a:spcBef>
                <a:spcPct val="20000"/>
              </a:spcBef>
              <a:buClr>
                <a:srgbClr val="000066"/>
              </a:buClr>
              <a:buChar char="•"/>
              <a:defRPr sz="2400">
                <a:solidFill>
                  <a:srgbClr val="133984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endParaRPr lang="zh-CN" altLang="en-US" sz="1800"/>
          </a:p>
        </p:txBody>
      </p:sp>
      <p:sp>
        <p:nvSpPr>
          <p:cNvPr id="13317" name="Rectangle 7"/>
          <p:cNvSpPr>
            <a:spLocks noChangeArrowheads="1"/>
          </p:cNvSpPr>
          <p:nvPr/>
        </p:nvSpPr>
        <p:spPr bwMode="auto">
          <a:xfrm>
            <a:off x="3962400" y="3160992"/>
            <a:ext cx="136144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rgbClr val="133984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rgbClr val="133984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rgbClr val="133984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rgbClr val="133984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rgbClr val="133984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133984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133984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133984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133984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15" name="内容占位符 11"/>
          <p:cNvSpPr>
            <a:spLocks noGrp="1"/>
          </p:cNvSpPr>
          <p:nvPr>
            <p:ph sz="quarter" idx="10"/>
          </p:nvPr>
        </p:nvSpPr>
        <p:spPr>
          <a:xfrm>
            <a:off x="349859" y="1717675"/>
            <a:ext cx="5376000" cy="3319731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n"/>
            </a:pPr>
            <a:r>
              <a:rPr lang="zh-CN" altLang="en-US" dirty="0"/>
              <a:t>干扰源</a:t>
            </a:r>
            <a:endParaRPr lang="en-US" altLang="zh-CN" dirty="0"/>
          </a:p>
          <a:p>
            <a:pPr marL="800100" lvl="1" indent="-342900">
              <a:buFont typeface="+mj-ea"/>
              <a:buAutoNum type="circleNumDbPlain"/>
            </a:pPr>
            <a:r>
              <a:rPr lang="zh-CN" altLang="en-US" dirty="0"/>
              <a:t>脉冲功率电压，俗称“动点”</a:t>
            </a:r>
            <a:endParaRPr lang="en-US" altLang="zh-CN" dirty="0"/>
          </a:p>
          <a:p>
            <a:pPr marL="800100" lvl="1" indent="-342900">
              <a:buFont typeface="+mj-ea"/>
              <a:buAutoNum type="circleNumDbPlain"/>
            </a:pPr>
            <a:r>
              <a:rPr lang="zh-CN" altLang="en-US" dirty="0"/>
              <a:t>交流高电压</a:t>
            </a:r>
            <a:endParaRPr lang="en-US" altLang="zh-CN" dirty="0"/>
          </a:p>
          <a:p>
            <a:pPr>
              <a:buFont typeface="Wingdings" panose="05000000000000000000" pitchFamily="2" charset="2"/>
              <a:buChar char="n"/>
            </a:pPr>
            <a:r>
              <a:rPr lang="zh-CN" altLang="en-US" dirty="0"/>
              <a:t>耦和途径</a:t>
            </a:r>
            <a:r>
              <a:rPr lang="en-US" altLang="zh-CN" dirty="0"/>
              <a:t>——</a:t>
            </a:r>
            <a:r>
              <a:rPr lang="zh-CN" altLang="en-US" dirty="0"/>
              <a:t>分布电容</a:t>
            </a:r>
            <a:endParaRPr lang="en-US" altLang="zh-CN" dirty="0"/>
          </a:p>
          <a:p>
            <a:pPr>
              <a:buFont typeface="Wingdings" panose="05000000000000000000" pitchFamily="2" charset="2"/>
              <a:buChar char="n"/>
            </a:pPr>
            <a:r>
              <a:rPr lang="zh-CN" altLang="en-US" dirty="0"/>
              <a:t>受扰对象</a:t>
            </a:r>
            <a:r>
              <a:rPr lang="en-US" altLang="zh-CN" dirty="0"/>
              <a:t>——</a:t>
            </a:r>
            <a:r>
              <a:rPr lang="zh-CN" altLang="en-US" dirty="0"/>
              <a:t>附近的导体</a:t>
            </a:r>
            <a:endParaRPr lang="en-US" altLang="zh-CN" dirty="0"/>
          </a:p>
          <a:p>
            <a:pPr>
              <a:buFont typeface="Wingdings" panose="05000000000000000000" pitchFamily="2" charset="2"/>
              <a:buChar char="n"/>
            </a:pPr>
            <a:r>
              <a:rPr lang="zh-CN" altLang="en-US" dirty="0"/>
              <a:t>干扰性质</a:t>
            </a:r>
            <a:endParaRPr lang="en-US" altLang="zh-CN" dirty="0"/>
          </a:p>
          <a:p>
            <a:pPr lvl="1">
              <a:buFont typeface="Wingdings" panose="05000000000000000000" pitchFamily="2" charset="2"/>
              <a:buChar char="ü"/>
            </a:pPr>
            <a:r>
              <a:rPr lang="zh-CN" altLang="en-US" dirty="0"/>
              <a:t>穿透分布电容的共模电流</a:t>
            </a:r>
            <a:r>
              <a:rPr lang="en-US" altLang="zh-CN" i="1" dirty="0" err="1"/>
              <a:t>i</a:t>
            </a:r>
            <a:r>
              <a:rPr lang="en-US" altLang="zh-CN" i="1" baseline="-25000" dirty="0" err="1"/>
              <a:t>c</a:t>
            </a:r>
            <a:r>
              <a:rPr lang="zh-CN" altLang="en-US" dirty="0"/>
              <a:t>（右图红虚线）</a:t>
            </a:r>
          </a:p>
        </p:txBody>
      </p:sp>
      <p:pic>
        <p:nvPicPr>
          <p:cNvPr id="13" name="图片 1"/>
          <p:cNvPicPr>
            <a:picLocks noGrp="1" noChangeAspect="1"/>
          </p:cNvPicPr>
          <p:nvPr>
            <p:ph sz="quarter" idx="1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1836" y="1905000"/>
            <a:ext cx="5474861" cy="4245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电压型干扰机理探秘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7458560" y="4362441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浮地的参考端</a:t>
            </a:r>
          </a:p>
        </p:txBody>
      </p:sp>
      <p:graphicFrame>
        <p:nvGraphicFramePr>
          <p:cNvPr id="16" name="对象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35333082"/>
              </p:ext>
            </p:extLst>
          </p:nvPr>
        </p:nvGraphicFramePr>
        <p:xfrm>
          <a:off x="657412" y="4973934"/>
          <a:ext cx="3889314" cy="10458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3" name="公式" r:id="rId5" imgW="1511280" imgH="406080" progId="Equation.3">
                  <p:embed/>
                </p:oleObj>
              </mc:Choice>
              <mc:Fallback>
                <p:oleObj name="公式" r:id="rId5" imgW="1511280" imgH="406080" progId="Equation.3">
                  <p:embed/>
                  <p:pic>
                    <p:nvPicPr>
                      <p:cNvPr id="13" name="对象 12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57412" y="4973934"/>
                        <a:ext cx="3889314" cy="104586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7" name="直接箭头连接符 16"/>
          <p:cNvCxnSpPr/>
          <p:nvPr/>
        </p:nvCxnSpPr>
        <p:spPr>
          <a:xfrm>
            <a:off x="8991600" y="4525450"/>
            <a:ext cx="533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5638800" y="1005891"/>
            <a:ext cx="6019800" cy="8695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容性电流穿透空间分布电容流向测量电路，电压变化率越大，电容电流越大，耦合作用越强。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常见“动点” 举例</a:t>
            </a:r>
          </a:p>
        </p:txBody>
      </p:sp>
      <p:pic>
        <p:nvPicPr>
          <p:cNvPr id="48130" name="Picture 2" descr="t8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515" y="3657600"/>
            <a:ext cx="3262258" cy="165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文本框 2"/>
          <p:cNvSpPr txBox="1"/>
          <p:nvPr/>
        </p:nvSpPr>
        <p:spPr>
          <a:xfrm>
            <a:off x="466585" y="1691722"/>
            <a:ext cx="10910285" cy="10034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2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动点</a:t>
            </a:r>
            <a:r>
              <a:rPr lang="en-US" altLang="zh-CN" sz="22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——</a:t>
            </a:r>
            <a:r>
              <a:rPr lang="zh-CN" altLang="en-US" sz="22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电容耦合型干扰的主要干扰源之一</a:t>
            </a:r>
            <a:endParaRPr lang="en-US" altLang="zh-CN" sz="2200" b="1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电路中某个节点对周围导体的电压呈现为周期性功率脉冲电压，其</a:t>
            </a:r>
            <a:r>
              <a:rPr lang="en-US" altLang="zh-CN" sz="2000" i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du/</a:t>
            </a:r>
            <a:r>
              <a:rPr lang="en-US" altLang="zh-CN" sz="2000" i="1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dt</a:t>
            </a:r>
            <a:r>
              <a:rPr lang="zh-CN" altLang="en-US" sz="20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值很高，俗称“动点” 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840345" y="5756025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+mn-lt"/>
              </a:rPr>
              <a:t>Boost</a:t>
            </a:r>
            <a:r>
              <a:rPr lang="zh-CN" altLang="en-US" dirty="0">
                <a:latin typeface="+mn-lt"/>
              </a:rPr>
              <a:t>电</a:t>
            </a:r>
            <a:r>
              <a:rPr lang="zh-CN" altLang="en-US" dirty="0"/>
              <a:t>路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84" y="3114962"/>
            <a:ext cx="3000375" cy="23431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38771" y="3219450"/>
            <a:ext cx="3382813" cy="2527816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5638800" y="5747266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逆变</a:t>
            </a:r>
            <a:r>
              <a:rPr lang="en-US" altLang="zh-CN" dirty="0">
                <a:latin typeface="+mn-lt"/>
              </a:rPr>
              <a:t>H</a:t>
            </a:r>
            <a:r>
              <a:rPr lang="zh-CN" altLang="en-US" dirty="0"/>
              <a:t>桥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9220200" y="5756025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反激式开关电源</a:t>
            </a:r>
          </a:p>
        </p:txBody>
      </p:sp>
      <p:sp>
        <p:nvSpPr>
          <p:cNvPr id="10" name="椭圆 9"/>
          <p:cNvSpPr/>
          <p:nvPr/>
        </p:nvSpPr>
        <p:spPr>
          <a:xfrm>
            <a:off x="1847272" y="3706092"/>
            <a:ext cx="914400" cy="406400"/>
          </a:xfrm>
          <a:prstGeom prst="ellipse">
            <a:avLst/>
          </a:prstGeom>
          <a:noFill/>
          <a:ln w="190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6687644" y="4087955"/>
            <a:ext cx="457200" cy="533400"/>
          </a:xfrm>
          <a:prstGeom prst="ellipse">
            <a:avLst/>
          </a:prstGeom>
          <a:noFill/>
          <a:ln w="190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9680683" y="4381500"/>
            <a:ext cx="457200" cy="533400"/>
          </a:xfrm>
          <a:prstGeom prst="ellipse">
            <a:avLst/>
          </a:prstGeom>
          <a:noFill/>
          <a:ln w="190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5791200" y="4114800"/>
            <a:ext cx="457200" cy="533400"/>
          </a:xfrm>
          <a:prstGeom prst="ellipse">
            <a:avLst/>
          </a:prstGeom>
          <a:noFill/>
          <a:ln w="190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0876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  <p:bldP spid="9" grpId="0"/>
      <p:bldP spid="10" grpId="0" animBg="1"/>
      <p:bldP spid="12" grpId="0" animBg="1"/>
      <p:bldP spid="13" grpId="0" animBg="1"/>
      <p:bldP spid="1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>
            <a:spLocks/>
          </p:cNvSpPr>
          <p:nvPr/>
        </p:nvSpPr>
        <p:spPr>
          <a:xfrm>
            <a:off x="609600" y="990600"/>
            <a:ext cx="11162884" cy="574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zh-CN" altLang="en-US" dirty="0"/>
              <a:t>估算穿透分布电容介质的电流</a:t>
            </a: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6325201"/>
              </p:ext>
            </p:extLst>
          </p:nvPr>
        </p:nvGraphicFramePr>
        <p:xfrm>
          <a:off x="990600" y="2209800"/>
          <a:ext cx="9829800" cy="320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30500">
                  <a:extLst>
                    <a:ext uri="{9D8B030D-6E8A-4147-A177-3AD203B41FA5}">
                      <a16:colId xmlns:a16="http://schemas.microsoft.com/office/drawing/2014/main" val="250120422"/>
                    </a:ext>
                  </a:extLst>
                </a:gridCol>
                <a:gridCol w="3198586">
                  <a:extLst>
                    <a:ext uri="{9D8B030D-6E8A-4147-A177-3AD203B41FA5}">
                      <a16:colId xmlns:a16="http://schemas.microsoft.com/office/drawing/2014/main" val="744489204"/>
                    </a:ext>
                  </a:extLst>
                </a:gridCol>
                <a:gridCol w="3900714">
                  <a:extLst>
                    <a:ext uri="{9D8B030D-6E8A-4147-A177-3AD203B41FA5}">
                      <a16:colId xmlns:a16="http://schemas.microsoft.com/office/drawing/2014/main" val="1161774546"/>
                    </a:ext>
                  </a:extLst>
                </a:gridCol>
              </a:tblGrid>
              <a:tr h="72498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电路类型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特殊因素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估算</a:t>
                      </a:r>
                      <a:r>
                        <a:rPr lang="en-US" altLang="zh-CN" sz="2400" i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</a:t>
                      </a:r>
                      <a:r>
                        <a:rPr lang="en-US" altLang="zh-CN" sz="2400" i="1" baseline="-25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</a:t>
                      </a:r>
                      <a:endParaRPr lang="en-US" altLang="zh-CN" sz="2400" i="1" baseline="-25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zh-CN" altLang="en-US" sz="2400" i="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（分布电容为</a:t>
                      </a:r>
                      <a:r>
                        <a:rPr lang="en-US" altLang="zh-CN" sz="2400" i="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10pF</a:t>
                      </a:r>
                      <a:r>
                        <a:rPr lang="zh-CN" altLang="en-US" sz="2400" i="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）</a:t>
                      </a:r>
                      <a:endParaRPr lang="zh-CN" altLang="en-US" sz="2400" i="0" baseline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3595360"/>
                  </a:ext>
                </a:extLst>
              </a:tr>
              <a:tr h="104720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solidFill>
                            <a:schemeClr val="tx1"/>
                          </a:solidFill>
                        </a:rPr>
                        <a:t>正弦稳态电路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solidFill>
                            <a:schemeClr val="tx1"/>
                          </a:solidFill>
                        </a:rPr>
                        <a:t>高电压可</a:t>
                      </a:r>
                      <a:r>
                        <a:rPr lang="zh-CN" altLang="en-US" sz="2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达</a:t>
                      </a:r>
                      <a:r>
                        <a:rPr lang="en-US" altLang="zh-CN" sz="2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r>
                        <a:rPr lang="en-US" altLang="zh-CN" sz="2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r>
                        <a:rPr lang="en-US" altLang="zh-CN" sz="2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</a:t>
                      </a:r>
                      <a:endParaRPr lang="zh-CN" altLang="en-US" sz="2400" i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i="1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</a:t>
                      </a:r>
                      <a:r>
                        <a:rPr lang="en-US" altLang="zh-CN" sz="2400" i="1" baseline="-2500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altLang="zh-CN" sz="2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=U</a:t>
                      </a:r>
                      <a:r>
                        <a:rPr lang="en-US" altLang="zh-CN" sz="2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a:t></a:t>
                      </a:r>
                      <a:r>
                        <a:rPr lang="en-US" altLang="zh-CN" sz="2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=10</a:t>
                      </a:r>
                      <a:r>
                        <a:rPr lang="en-US" altLang="zh-CN" sz="2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r>
                        <a:rPr lang="en-US" altLang="zh-CN" sz="2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a:t>3141010</a:t>
                      </a:r>
                      <a:r>
                        <a:rPr lang="en-US" altLang="zh-CN" sz="2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a:t>-12</a:t>
                      </a:r>
                      <a:r>
                        <a:rPr lang="en-US" altLang="zh-CN" sz="2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a:t>=3.14mA</a:t>
                      </a:r>
                      <a:endParaRPr lang="zh-CN" altLang="en-US" sz="2400" i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65243312"/>
                  </a:ext>
                </a:extLst>
              </a:tr>
              <a:tr h="104720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solidFill>
                            <a:schemeClr val="tx1"/>
                          </a:solidFill>
                        </a:rPr>
                        <a:t>功率开关电路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du/</a:t>
                      </a:r>
                      <a:r>
                        <a:rPr lang="en-US" altLang="zh-CN" sz="2400" i="1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dt</a:t>
                      </a:r>
                      <a:r>
                        <a:rPr lang="zh-CN" altLang="en-US" sz="2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可达</a:t>
                      </a:r>
                      <a:r>
                        <a:rPr lang="en-US" altLang="zh-CN" sz="2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r>
                        <a:rPr lang="en-US" altLang="zh-CN" sz="2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r>
                        <a:rPr lang="en-US" altLang="zh-CN" sz="2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</a:t>
                      </a:r>
                      <a:r>
                        <a:rPr lang="en-US" altLang="zh-CN" sz="2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/us</a:t>
                      </a:r>
                      <a:endParaRPr lang="zh-CN" altLang="en-US" sz="2400" i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i="1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</a:t>
                      </a:r>
                      <a:r>
                        <a:rPr lang="en-US" altLang="zh-CN" sz="2400" i="1" baseline="-2500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altLang="zh-CN" sz="2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=C</a:t>
                      </a:r>
                      <a:r>
                        <a:rPr lang="en-US" altLang="zh-CN" sz="2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a:t> </a:t>
                      </a:r>
                      <a:r>
                        <a:rPr lang="en-US" altLang="zh-CN" sz="2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du/</a:t>
                      </a:r>
                      <a:r>
                        <a:rPr lang="en-US" altLang="zh-CN" sz="2400" i="1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dt</a:t>
                      </a:r>
                      <a:endParaRPr lang="en-US" altLang="zh-CN" sz="2400" i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=10</a:t>
                      </a:r>
                      <a:r>
                        <a:rPr lang="en-US" altLang="zh-CN" sz="2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a:t>10</a:t>
                      </a:r>
                      <a:r>
                        <a:rPr lang="en-US" altLang="zh-CN" sz="2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a:t>-12</a:t>
                      </a:r>
                      <a:r>
                        <a:rPr lang="en-US" altLang="zh-CN" sz="2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a:t>10</a:t>
                      </a:r>
                      <a:r>
                        <a:rPr lang="en-US" altLang="zh-CN" sz="2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a:t>9</a:t>
                      </a:r>
                      <a:r>
                        <a:rPr lang="en-US" altLang="zh-CN" sz="2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a:t>=1mA</a:t>
                      </a:r>
                      <a:endParaRPr lang="zh-CN" altLang="en-US" sz="2400" i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26724930"/>
                  </a:ext>
                </a:extLst>
              </a:tr>
            </a:tbl>
          </a:graphicData>
        </a:graphic>
      </p:graphicFrame>
      <p:sp>
        <p:nvSpPr>
          <p:cNvPr id="6" name="文本框 5"/>
          <p:cNvSpPr txBox="1"/>
          <p:nvPr/>
        </p:nvSpPr>
        <p:spPr>
          <a:xfrm>
            <a:off x="1905000" y="5638800"/>
            <a:ext cx="617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2A4F86"/>
                </a:solidFill>
              </a:rPr>
              <a:t>* 电子电路中的工作电流和信号电流都在</a:t>
            </a:r>
            <a:r>
              <a:rPr lang="en-US" altLang="zh-CN" dirty="0">
                <a:solidFill>
                  <a:srgbClr val="2A4F86"/>
                </a:solidFill>
                <a:latin typeface="+mn-lt"/>
              </a:rPr>
              <a:t>mA</a:t>
            </a:r>
            <a:r>
              <a:rPr lang="zh-CN" altLang="en-US" dirty="0">
                <a:solidFill>
                  <a:srgbClr val="2A4F86"/>
                </a:solidFill>
              </a:rPr>
              <a:t>级</a:t>
            </a:r>
          </a:p>
        </p:txBody>
      </p:sp>
    </p:spTree>
    <p:extLst>
      <p:ext uri="{BB962C8B-B14F-4D97-AF65-F5344CB8AC3E}">
        <p14:creationId xmlns:p14="http://schemas.microsoft.com/office/powerpoint/2010/main" val="2571518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图示 3"/>
          <p:cNvGraphicFramePr/>
          <p:nvPr>
            <p:extLst>
              <p:ext uri="{D42A27DB-BD31-4B8C-83A1-F6EECF244321}">
                <p14:modId xmlns:p14="http://schemas.microsoft.com/office/powerpoint/2010/main" val="936919334"/>
              </p:ext>
            </p:extLst>
          </p:nvPr>
        </p:nvGraphicFramePr>
        <p:xfrm>
          <a:off x="2514600" y="1524000"/>
          <a:ext cx="7416800" cy="44619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文本框 1"/>
          <p:cNvSpPr txBox="1"/>
          <p:nvPr/>
        </p:nvSpPr>
        <p:spPr>
          <a:xfrm>
            <a:off x="304800" y="2133600"/>
            <a:ext cx="2209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CN" dirty="0"/>
              <a:t>PCB</a:t>
            </a:r>
            <a:r>
              <a:rPr lang="zh-CN" altLang="en-US" dirty="0"/>
              <a:t>布局设计中浓缩“动点”的面积，相当于减小耦合电容的极板</a:t>
            </a:r>
            <a:r>
              <a:rPr lang="en-US" altLang="zh-CN" dirty="0"/>
              <a:t>1</a:t>
            </a:r>
            <a:r>
              <a:rPr lang="zh-CN" altLang="en-US" dirty="0"/>
              <a:t>面积</a:t>
            </a:r>
            <a:endParaRPr lang="en-US" altLang="zh-CN" dirty="0"/>
          </a:p>
        </p:txBody>
      </p:sp>
      <p:sp>
        <p:nvSpPr>
          <p:cNvPr id="5" name="文本框 4"/>
          <p:cNvSpPr txBox="1"/>
          <p:nvPr/>
        </p:nvSpPr>
        <p:spPr>
          <a:xfrm>
            <a:off x="304800" y="4267200"/>
            <a:ext cx="2209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CN" altLang="en-US" dirty="0"/>
              <a:t>相当于减小耦合电容的极板</a:t>
            </a:r>
            <a:r>
              <a:rPr lang="en-US" altLang="zh-CN" dirty="0"/>
              <a:t>2</a:t>
            </a:r>
            <a:r>
              <a:rPr lang="zh-CN" altLang="en-US" dirty="0"/>
              <a:t>面积</a:t>
            </a:r>
            <a:endParaRPr lang="en-US" altLang="zh-CN" dirty="0"/>
          </a:p>
        </p:txBody>
      </p:sp>
      <p:sp>
        <p:nvSpPr>
          <p:cNvPr id="6" name="文本框 5"/>
          <p:cNvSpPr txBox="1"/>
          <p:nvPr/>
        </p:nvSpPr>
        <p:spPr>
          <a:xfrm>
            <a:off x="10125364" y="2087433"/>
            <a:ext cx="2006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CN" altLang="en-US" dirty="0"/>
              <a:t>相当于减小耦合电容的有效面积</a:t>
            </a:r>
            <a:endParaRPr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Object 5"/>
              <p:cNvSpPr txBox="1"/>
              <p:nvPr/>
            </p:nvSpPr>
            <p:spPr bwMode="auto">
              <a:xfrm>
                <a:off x="914400" y="966877"/>
                <a:ext cx="1752600" cy="7000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𝜀</m:t>
                          </m:r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num>
                        <m:den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den>
                      </m:f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7" name="Object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14400" y="966877"/>
                <a:ext cx="1752600" cy="700088"/>
              </a:xfrm>
              <a:prstGeom prst="rect">
                <a:avLst/>
              </a:prstGeom>
              <a:blipFill rotWithShape="0">
                <a:blip r:embed="rId7"/>
                <a:stretch>
                  <a:fillRect b="-526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67225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4"/>
          <p:cNvSpPr>
            <a:spLocks noGrp="1"/>
          </p:cNvSpPr>
          <p:nvPr>
            <p:ph sz="quarter" idx="10"/>
          </p:nvPr>
        </p:nvSpPr>
        <p:spPr>
          <a:xfrm>
            <a:off x="90085" y="1758404"/>
            <a:ext cx="5822341" cy="1981200"/>
          </a:xfrm>
        </p:spPr>
        <p:txBody>
          <a:bodyPr/>
          <a:lstStyle/>
          <a:p>
            <a:pPr>
              <a:buFont typeface="Wingdings" panose="05000000000000000000" pitchFamily="2" charset="2"/>
              <a:buChar char="n"/>
            </a:pPr>
            <a:r>
              <a:rPr lang="zh-CN" altLang="en-US" dirty="0">
                <a:solidFill>
                  <a:schemeClr val="accent1"/>
                </a:solidFill>
              </a:rPr>
              <a:t>疏堵并举，围剿共模电流</a:t>
            </a:r>
            <a:endParaRPr lang="en-US" altLang="zh-CN" dirty="0">
              <a:solidFill>
                <a:schemeClr val="accent1"/>
              </a:solidFill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chemeClr val="accent1"/>
                </a:solidFill>
              </a:rPr>
              <a:t>疏：两个</a:t>
            </a:r>
            <a:r>
              <a:rPr lang="en-US" altLang="zh-CN" dirty="0">
                <a:solidFill>
                  <a:schemeClr val="accent1"/>
                </a:solidFill>
              </a:rPr>
              <a:t>Y</a:t>
            </a:r>
            <a:r>
              <a:rPr lang="zh-CN" altLang="en-US" dirty="0">
                <a:solidFill>
                  <a:schemeClr val="accent1"/>
                </a:solidFill>
              </a:rPr>
              <a:t>电容</a:t>
            </a:r>
            <a:r>
              <a:rPr lang="en-US" altLang="zh-CN" dirty="0">
                <a:solidFill>
                  <a:schemeClr val="accent1"/>
                </a:solidFill>
              </a:rPr>
              <a:t>C</a:t>
            </a:r>
            <a:r>
              <a:rPr lang="en-US" altLang="zh-CN" baseline="-25000" dirty="0">
                <a:solidFill>
                  <a:schemeClr val="accent1"/>
                </a:solidFill>
              </a:rPr>
              <a:t>Y</a:t>
            </a:r>
            <a:r>
              <a:rPr lang="zh-CN" altLang="en-US" dirty="0">
                <a:solidFill>
                  <a:schemeClr val="accent1"/>
                </a:solidFill>
              </a:rPr>
              <a:t>是共模电流的低阻泄洪通道</a:t>
            </a:r>
            <a:endParaRPr lang="en-US" altLang="zh-CN" dirty="0">
              <a:solidFill>
                <a:schemeClr val="accent1"/>
              </a:solidFill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chemeClr val="accent1"/>
                </a:solidFill>
              </a:rPr>
              <a:t>堵：共模电感只对共模电流呈高阻抗</a:t>
            </a:r>
          </a:p>
        </p:txBody>
      </p:sp>
      <p:pic>
        <p:nvPicPr>
          <p:cNvPr id="10" name="Picture 4" descr="ee3b3c2fa89a202f1f30898b"/>
          <p:cNvPicPr>
            <a:picLocks noGrp="1" noChangeAspect="1" noChangeArrowheads="1"/>
          </p:cNvPicPr>
          <p:nvPr>
            <p:ph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458" y="4000500"/>
            <a:ext cx="2654496" cy="1295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5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抗干扰对策之二</a:t>
            </a:r>
            <a:r>
              <a:rPr lang="en-US" altLang="zh-CN" dirty="0"/>
              <a:t>——</a:t>
            </a:r>
            <a:r>
              <a:rPr lang="zh-CN" altLang="en-US" dirty="0"/>
              <a:t>共模电流的滤波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1434" y="2228909"/>
            <a:ext cx="5558918" cy="434340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76200" y="5556647"/>
            <a:ext cx="2514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正常工作，产生的磁场大小相同，方向相反，互相抵消</a:t>
            </a:r>
            <a:r>
              <a:rPr lang="zh-CN" altLang="en-US" sz="1400" dirty="0" smtClean="0"/>
              <a:t>，对外</a:t>
            </a:r>
            <a:r>
              <a:rPr lang="zh-CN" altLang="en-US" sz="1400" dirty="0"/>
              <a:t>不显示阻抗。</a:t>
            </a:r>
            <a:endParaRPr lang="en-US" altLang="zh-CN" sz="1400" dirty="0"/>
          </a:p>
          <a:p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61DC660-7793-4CD2-95FB-27DA0D3EED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428"/>
          <a:stretch/>
        </p:blipFill>
        <p:spPr>
          <a:xfrm>
            <a:off x="2978954" y="3879565"/>
            <a:ext cx="3048000" cy="1556841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71E3F096-6BE5-4D8C-9C92-B5AA321E3160}"/>
              </a:ext>
            </a:extLst>
          </p:cNvPr>
          <p:cNvSpPr txBox="1"/>
          <p:nvPr/>
        </p:nvSpPr>
        <p:spPr>
          <a:xfrm>
            <a:off x="3128817" y="5556646"/>
            <a:ext cx="2514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共模电流，产生的磁场大小相同，方向相同，增强</a:t>
            </a:r>
            <a:r>
              <a:rPr lang="zh-CN" altLang="en-US" sz="1400" dirty="0" smtClean="0"/>
              <a:t>，对外</a:t>
            </a:r>
            <a:r>
              <a:rPr lang="zh-CN" altLang="en-US" sz="1400" dirty="0"/>
              <a:t>显示大阻抗。</a:t>
            </a:r>
            <a:endParaRPr lang="en-US" altLang="zh-CN" sz="1400" dirty="0"/>
          </a:p>
          <a:p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20200" y="638629"/>
            <a:ext cx="1447800" cy="1723571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621404" y="3585715"/>
            <a:ext cx="20885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/>
              <a:t>右手比一下，磁场方向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54498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9" grpId="0"/>
      <p:bldP spid="1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/>
          </p:cNvSpPr>
          <p:nvPr/>
        </p:nvSpPr>
        <p:spPr>
          <a:xfrm>
            <a:off x="658701" y="975601"/>
            <a:ext cx="11162884" cy="57418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</a:pPr>
            <a:r>
              <a:rPr lang="zh-CN" altLang="en-US" dirty="0">
                <a:solidFill>
                  <a:schemeClr val="accent1"/>
                </a:solidFill>
              </a:rPr>
              <a:t>知识扩展：单级</a:t>
            </a:r>
            <a:r>
              <a:rPr lang="en-US" altLang="zh-CN" dirty="0">
                <a:solidFill>
                  <a:schemeClr val="accent1"/>
                </a:solidFill>
              </a:rPr>
              <a:t>EMC</a:t>
            </a:r>
            <a:r>
              <a:rPr lang="zh-CN" altLang="en-US" dirty="0">
                <a:solidFill>
                  <a:schemeClr val="accent1"/>
                </a:solidFill>
              </a:rPr>
              <a:t>滤波器典型电路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762000" y="4876800"/>
            <a:ext cx="112881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zh-CN" dirty="0">
                <a:solidFill>
                  <a:schemeClr val="tx1"/>
                </a:solidFill>
              </a:rPr>
              <a:t>C</a:t>
            </a:r>
            <a:r>
              <a:rPr lang="en-US" altLang="zh-CN" baseline="-25000" dirty="0">
                <a:solidFill>
                  <a:schemeClr val="tx1"/>
                </a:solidFill>
              </a:rPr>
              <a:t>X</a:t>
            </a:r>
            <a:r>
              <a:rPr lang="zh-CN" altLang="en-US" dirty="0">
                <a:solidFill>
                  <a:schemeClr val="tx1"/>
                </a:solidFill>
              </a:rPr>
              <a:t>、</a:t>
            </a:r>
            <a:r>
              <a:rPr lang="en-US" altLang="zh-CN" dirty="0">
                <a:solidFill>
                  <a:schemeClr val="tx1"/>
                </a:solidFill>
              </a:rPr>
              <a:t>C</a:t>
            </a:r>
            <a:r>
              <a:rPr lang="en-US" altLang="zh-CN" baseline="-25000" dirty="0">
                <a:solidFill>
                  <a:schemeClr val="tx1"/>
                </a:solidFill>
              </a:rPr>
              <a:t>Y</a:t>
            </a:r>
            <a:r>
              <a:rPr lang="zh-CN" altLang="en-US" dirty="0">
                <a:solidFill>
                  <a:schemeClr val="tx1"/>
                </a:solidFill>
              </a:rPr>
              <a:t>为安规电容</a:t>
            </a:r>
            <a:endParaRPr lang="en-US" altLang="zh-CN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r>
              <a:rPr lang="zh-CN" altLang="en-US" dirty="0">
                <a:solidFill>
                  <a:schemeClr val="tx1"/>
                </a:solidFill>
              </a:rPr>
              <a:t>共模电感仅对共模电流呈现高电抗，对工作电流零电抗</a:t>
            </a:r>
            <a:endParaRPr lang="en-US" altLang="zh-CN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r>
              <a:rPr lang="en-US" altLang="zh-CN" dirty="0" smtClean="0">
                <a:solidFill>
                  <a:schemeClr val="tx1"/>
                </a:solidFill>
              </a:rPr>
              <a:t>EMC</a:t>
            </a:r>
            <a:r>
              <a:rPr lang="zh-CN" altLang="en-US" dirty="0" smtClean="0">
                <a:solidFill>
                  <a:schemeClr val="tx1"/>
                </a:solidFill>
              </a:rPr>
              <a:t>滤波器常常用于</a:t>
            </a:r>
            <a:r>
              <a:rPr lang="zh-CN" altLang="en-US" dirty="0">
                <a:solidFill>
                  <a:schemeClr val="tx1"/>
                </a:solidFill>
              </a:rPr>
              <a:t>交流</a:t>
            </a:r>
            <a:r>
              <a:rPr lang="zh-CN" altLang="en-US" dirty="0" smtClean="0">
                <a:solidFill>
                  <a:schemeClr val="tx1"/>
                </a:solidFill>
              </a:rPr>
              <a:t>电网与开关电源</a:t>
            </a:r>
            <a:r>
              <a:rPr lang="en-US" altLang="zh-CN" dirty="0" smtClean="0">
                <a:solidFill>
                  <a:schemeClr val="tx1"/>
                </a:solidFill>
              </a:rPr>
              <a:t>/</a:t>
            </a:r>
            <a:r>
              <a:rPr lang="zh-CN" altLang="en-US" dirty="0" smtClean="0">
                <a:solidFill>
                  <a:schemeClr val="tx1"/>
                </a:solidFill>
              </a:rPr>
              <a:t>变频电源之间（开关电源</a:t>
            </a:r>
            <a:r>
              <a:rPr lang="en-US" altLang="zh-CN" dirty="0" smtClean="0">
                <a:solidFill>
                  <a:schemeClr val="tx1"/>
                </a:solidFill>
              </a:rPr>
              <a:t>/</a:t>
            </a:r>
            <a:r>
              <a:rPr lang="zh-CN" altLang="en-US" dirty="0" smtClean="0">
                <a:solidFill>
                  <a:schemeClr val="tx1"/>
                </a:solidFill>
              </a:rPr>
              <a:t>变频电源常常会产生共模电流）</a:t>
            </a:r>
          </a:p>
          <a:p>
            <a:pPr marL="342900" lvl="0" indent="-342900">
              <a:buFontTx/>
              <a:buAutoNum type="arabicPeriod"/>
            </a:pPr>
            <a:r>
              <a:rPr kumimoji="1" lang="zh-CN" altLang="zh-CN" dirty="0" smtClean="0">
                <a:solidFill>
                  <a:schemeClr val="tx1"/>
                </a:solidFill>
              </a:rPr>
              <a:t>单级</a:t>
            </a:r>
            <a:r>
              <a:rPr kumimoji="1" lang="en-US" altLang="zh-CN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EMC</a:t>
            </a:r>
            <a:r>
              <a:rPr kumimoji="1" lang="zh-CN" altLang="zh-CN" dirty="0" smtClean="0">
                <a:solidFill>
                  <a:schemeClr val="tx1"/>
                </a:solidFill>
              </a:rPr>
              <a:t>滤波器不能覆盖</a:t>
            </a:r>
            <a:r>
              <a:rPr kumimoji="1" lang="en-US" altLang="zh-CN" dirty="0" smtClean="0">
                <a:solidFill>
                  <a:schemeClr val="tx1"/>
                </a:solidFill>
              </a:rPr>
              <a:t>150K-30MHz</a:t>
            </a:r>
            <a:r>
              <a:rPr kumimoji="1" lang="zh-CN" altLang="zh-CN" dirty="0" smtClean="0">
                <a:solidFill>
                  <a:schemeClr val="tx1"/>
                </a:solidFill>
              </a:rPr>
              <a:t>的标准频率范围</a:t>
            </a:r>
            <a:endParaRPr lang="zh-CN" altLang="zh-CN" dirty="0">
              <a:solidFill>
                <a:schemeClr val="tx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2142" y="1981200"/>
            <a:ext cx="7835933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838391"/>
      </p:ext>
    </p:extLst>
  </p:cSld>
  <p:clrMapOvr>
    <a:masterClrMapping/>
  </p:clrMapOvr>
  <p:transition spd="med">
    <p:push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Object 1"/>
          <p:cNvGraphicFramePr>
            <a:graphicFrameLocks noGrp="1" noChangeAspect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val="1146538159"/>
              </p:ext>
            </p:extLst>
          </p:nvPr>
        </p:nvGraphicFramePr>
        <p:xfrm>
          <a:off x="6513513" y="2054225"/>
          <a:ext cx="4779962" cy="3221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7" name="Visio" r:id="rId3" imgW="4435946" imgH="2988553" progId="Visio.Drawing.11">
                  <p:embed/>
                </p:oleObj>
              </mc:Choice>
              <mc:Fallback>
                <p:oleObj name="Visio" r:id="rId3" imgW="4435946" imgH="2988553" progId="Visio.Drawing.11">
                  <p:embed/>
                  <p:pic>
                    <p:nvPicPr>
                      <p:cNvPr id="16389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13513" y="2054225"/>
                        <a:ext cx="4779962" cy="3221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38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抗干扰对策之三</a:t>
            </a:r>
            <a:r>
              <a:rPr lang="en-US" altLang="zh-CN" dirty="0"/>
              <a:t>——</a:t>
            </a:r>
            <a:r>
              <a:rPr lang="zh-CN" altLang="en-US" dirty="0"/>
              <a:t>用静电屏蔽层切断电容耦合</a:t>
            </a:r>
          </a:p>
        </p:txBody>
      </p:sp>
      <p:sp>
        <p:nvSpPr>
          <p:cNvPr id="16388" name="Rectangle 2"/>
          <p:cNvSpPr>
            <a:spLocks noChangeArrowheads="1"/>
          </p:cNvSpPr>
          <p:nvPr/>
        </p:nvSpPr>
        <p:spPr bwMode="auto">
          <a:xfrm>
            <a:off x="6003635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lnSpc>
                <a:spcPct val="110000"/>
              </a:lnSpc>
              <a:spcBef>
                <a:spcPct val="20000"/>
              </a:spcBef>
              <a:buSzPct val="120000"/>
              <a:buBlip>
                <a:blip r:embed="rId5"/>
              </a:buBlip>
              <a:defRPr sz="2800">
                <a:solidFill>
                  <a:srgbClr val="133984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lnSpc>
                <a:spcPct val="110000"/>
              </a:lnSpc>
              <a:spcBef>
                <a:spcPct val="20000"/>
              </a:spcBef>
              <a:buClr>
                <a:srgbClr val="000066"/>
              </a:buClr>
              <a:buChar char="•"/>
              <a:defRPr sz="2400">
                <a:solidFill>
                  <a:srgbClr val="133984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endParaRPr lang="zh-CN" altLang="en-US" sz="1800"/>
          </a:p>
        </p:txBody>
      </p:sp>
      <p:sp>
        <p:nvSpPr>
          <p:cNvPr id="16390" name="矩形 5"/>
          <p:cNvSpPr>
            <a:spLocks noChangeArrowheads="1"/>
          </p:cNvSpPr>
          <p:nvPr/>
        </p:nvSpPr>
        <p:spPr bwMode="auto">
          <a:xfrm>
            <a:off x="6513985" y="5547998"/>
            <a:ext cx="5257800" cy="92333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lvl1pPr>
              <a:lnSpc>
                <a:spcPct val="110000"/>
              </a:lnSpc>
              <a:spcBef>
                <a:spcPct val="20000"/>
              </a:spcBef>
              <a:buSzPct val="120000"/>
              <a:buBlip>
                <a:blip r:embed="rId5"/>
              </a:buBlip>
              <a:defRPr sz="2800">
                <a:solidFill>
                  <a:srgbClr val="133984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lnSpc>
                <a:spcPct val="110000"/>
              </a:lnSpc>
              <a:spcBef>
                <a:spcPct val="20000"/>
              </a:spcBef>
              <a:buClr>
                <a:srgbClr val="000066"/>
              </a:buClr>
              <a:buChar char="•"/>
              <a:defRPr sz="2400">
                <a:solidFill>
                  <a:srgbClr val="133984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r>
              <a:rPr lang="zh-CN" altLang="en-US" sz="1800" dirty="0">
                <a:solidFill>
                  <a:schemeClr val="bg1"/>
                </a:solidFill>
              </a:rPr>
              <a:t>信号电缆的屏蔽层只在测量仪器一端接地，而传感器不接地，防止由于两点接地引入额外的接地电位差耦合到测量仪器</a:t>
            </a:r>
          </a:p>
        </p:txBody>
      </p:sp>
      <p:sp>
        <p:nvSpPr>
          <p:cNvPr id="7" name="箭头: 右 6">
            <a:extLst>
              <a:ext uri="{FF2B5EF4-FFF2-40B4-BE49-F238E27FC236}">
                <a16:creationId xmlns:a16="http://schemas.microsoft.com/office/drawing/2014/main" id="{AEF8772C-3729-4EEF-9412-94C69CF965FC}"/>
              </a:ext>
            </a:extLst>
          </p:cNvPr>
          <p:cNvSpPr/>
          <p:nvPr/>
        </p:nvSpPr>
        <p:spPr>
          <a:xfrm>
            <a:off x="4466755" y="3171229"/>
            <a:ext cx="2068430" cy="1600200"/>
          </a:xfrm>
          <a:prstGeom prst="rightArrow">
            <a:avLst>
              <a:gd name="adj1" fmla="val 75000"/>
              <a:gd name="adj2" fmla="val 50000"/>
            </a:avLst>
          </a:prstGeom>
        </p:spPr>
        <p:style>
          <a:lnRef idx="2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6FA50610-7043-476A-B627-6116E5700BD2}"/>
              </a:ext>
            </a:extLst>
          </p:cNvPr>
          <p:cNvGrpSpPr/>
          <p:nvPr/>
        </p:nvGrpSpPr>
        <p:grpSpPr>
          <a:xfrm>
            <a:off x="228600" y="2667000"/>
            <a:ext cx="4093045" cy="2782954"/>
            <a:chOff x="3708398" y="2230966"/>
            <a:chExt cx="4093045" cy="2782954"/>
          </a:xfrm>
        </p:grpSpPr>
        <p:sp>
          <p:nvSpPr>
            <p:cNvPr id="13" name="矩形: 单圆角 12">
              <a:extLst>
                <a:ext uri="{FF2B5EF4-FFF2-40B4-BE49-F238E27FC236}">
                  <a16:creationId xmlns:a16="http://schemas.microsoft.com/office/drawing/2014/main" id="{70E42F22-9CBE-4CC4-A74E-CD7697895145}"/>
                </a:ext>
              </a:extLst>
            </p:cNvPr>
            <p:cNvSpPr/>
            <p:nvPr/>
          </p:nvSpPr>
          <p:spPr>
            <a:xfrm rot="5400000">
              <a:off x="4363444" y="1575920"/>
              <a:ext cx="2782954" cy="4093045"/>
            </a:xfrm>
            <a:prstGeom prst="round1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4" name="矩形: 单圆角 4">
              <a:extLst>
                <a:ext uri="{FF2B5EF4-FFF2-40B4-BE49-F238E27FC236}">
                  <a16:creationId xmlns:a16="http://schemas.microsoft.com/office/drawing/2014/main" id="{F13DFC46-72E6-43BB-80B2-5529C7F4195C}"/>
                </a:ext>
              </a:extLst>
            </p:cNvPr>
            <p:cNvSpPr txBox="1"/>
            <p:nvPr/>
          </p:nvSpPr>
          <p:spPr>
            <a:xfrm>
              <a:off x="3885034" y="2840567"/>
              <a:ext cx="3708400" cy="18288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77800" tIns="177800" rIns="177800" bIns="177800" numCol="1" spcCol="1270" anchor="ctr" anchorCtr="0">
              <a:noAutofit/>
            </a:bodyPr>
            <a:lstStyle/>
            <a:p>
              <a:pPr algn="ctr" defTabSz="1111250">
                <a:lnSpc>
                  <a:spcPct val="90000"/>
                </a:lnSpc>
                <a:spcAft>
                  <a:spcPct val="35000"/>
                </a:spcAft>
              </a:pPr>
              <a:r>
                <a:rPr lang="zh-CN" altLang="en-US" sz="2800" dirty="0">
                  <a:solidFill>
                    <a:schemeClr val="bg1"/>
                  </a:solidFill>
                </a:rPr>
                <a:t>采用导电性能好的导体作为信号电缆和仪器的外壳，并将它们接到一个固定电位上构成</a:t>
              </a:r>
              <a:r>
                <a:rPr lang="zh-CN" altLang="en-US" sz="2800" dirty="0">
                  <a:solidFill>
                    <a:srgbClr val="FF0000"/>
                  </a:solidFill>
                </a:rPr>
                <a:t>法拉第笼</a:t>
              </a:r>
            </a:p>
            <a:p>
              <a:pPr marL="0" lvl="0" indent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CN" altLang="en-US" sz="2500" kern="1200" dirty="0"/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762000" y="2297667"/>
            <a:ext cx="2057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一般用铜或者铝</a:t>
            </a:r>
            <a:endParaRPr lang="zh-CN" altLang="zh-CN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目录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3503712" y="1736812"/>
            <a:ext cx="5460930" cy="472042"/>
            <a:chOff x="1841535" y="1274734"/>
            <a:chExt cx="5460930" cy="472042"/>
          </a:xfrm>
        </p:grpSpPr>
        <p:grpSp>
          <p:nvGrpSpPr>
            <p:cNvPr id="29" name="组合 28"/>
            <p:cNvGrpSpPr/>
            <p:nvPr/>
          </p:nvGrpSpPr>
          <p:grpSpPr>
            <a:xfrm>
              <a:off x="1841535" y="1303550"/>
              <a:ext cx="843427" cy="443226"/>
              <a:chOff x="666810" y="2586037"/>
              <a:chExt cx="468000" cy="245937"/>
            </a:xfrm>
          </p:grpSpPr>
          <p:sp>
            <p:nvSpPr>
              <p:cNvPr id="32" name="Freeform 10"/>
              <p:cNvSpPr>
                <a:spLocks/>
              </p:cNvSpPr>
              <p:nvPr userDrawn="1"/>
            </p:nvSpPr>
            <p:spPr bwMode="auto">
              <a:xfrm>
                <a:off x="666810" y="2621442"/>
                <a:ext cx="468000" cy="190800"/>
              </a:xfrm>
              <a:custGeom>
                <a:avLst/>
                <a:gdLst>
                  <a:gd name="T0" fmla="*/ 3120 w 3800"/>
                  <a:gd name="T1" fmla="*/ 0 h 1532"/>
                  <a:gd name="T2" fmla="*/ 682 w 3800"/>
                  <a:gd name="T3" fmla="*/ 0 h 1532"/>
                  <a:gd name="T4" fmla="*/ 682 w 3800"/>
                  <a:gd name="T5" fmla="*/ 284 h 1532"/>
                  <a:gd name="T6" fmla="*/ 0 w 3800"/>
                  <a:gd name="T7" fmla="*/ 766 h 1532"/>
                  <a:gd name="T8" fmla="*/ 682 w 3800"/>
                  <a:gd name="T9" fmla="*/ 1248 h 1532"/>
                  <a:gd name="T10" fmla="*/ 682 w 3800"/>
                  <a:gd name="T11" fmla="*/ 1532 h 1532"/>
                  <a:gd name="T12" fmla="*/ 3120 w 3800"/>
                  <a:gd name="T13" fmla="*/ 1532 h 1532"/>
                  <a:gd name="T14" fmla="*/ 3120 w 3800"/>
                  <a:gd name="T15" fmla="*/ 1248 h 1532"/>
                  <a:gd name="T16" fmla="*/ 3800 w 3800"/>
                  <a:gd name="T17" fmla="*/ 766 h 1532"/>
                  <a:gd name="T18" fmla="*/ 3120 w 3800"/>
                  <a:gd name="T19" fmla="*/ 284 h 1532"/>
                  <a:gd name="T20" fmla="*/ 3120 w 3800"/>
                  <a:gd name="T21" fmla="*/ 0 h 15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800" h="1532">
                    <a:moveTo>
                      <a:pt x="3120" y="0"/>
                    </a:moveTo>
                    <a:lnTo>
                      <a:pt x="682" y="0"/>
                    </a:lnTo>
                    <a:lnTo>
                      <a:pt x="682" y="284"/>
                    </a:lnTo>
                    <a:lnTo>
                      <a:pt x="0" y="766"/>
                    </a:lnTo>
                    <a:lnTo>
                      <a:pt x="682" y="1248"/>
                    </a:lnTo>
                    <a:lnTo>
                      <a:pt x="682" y="1532"/>
                    </a:lnTo>
                    <a:lnTo>
                      <a:pt x="3120" y="1532"/>
                    </a:lnTo>
                    <a:lnTo>
                      <a:pt x="3120" y="1248"/>
                    </a:lnTo>
                    <a:lnTo>
                      <a:pt x="3800" y="766"/>
                    </a:lnTo>
                    <a:lnTo>
                      <a:pt x="3120" y="284"/>
                    </a:lnTo>
                    <a:lnTo>
                      <a:pt x="3120" y="0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3200" b="1" i="0" u="none" strike="noStrike" kern="1200" cap="none" spc="0" normalizeH="0" baseline="0" noProof="0">
                  <a:ln>
                    <a:noFill/>
                  </a:ln>
                  <a:solidFill>
                    <a:srgbClr val="133984"/>
                  </a:solidFill>
                  <a:effectLst/>
                  <a:uLnTx/>
                  <a:uFillTx/>
                  <a:latin typeface="Arial" panose="020B0604020202020204" pitchFamily="34" charset="0"/>
                  <a:ea typeface="黑体" panose="02010609060101010101" pitchFamily="49" charset="-122"/>
                  <a:cs typeface="+mn-cs"/>
                </a:endParaRPr>
              </a:p>
            </p:txBody>
          </p:sp>
          <p:sp>
            <p:nvSpPr>
              <p:cNvPr id="33" name="文本框 32"/>
              <p:cNvSpPr txBox="1"/>
              <p:nvPr userDrawn="1"/>
            </p:nvSpPr>
            <p:spPr>
              <a:xfrm>
                <a:off x="794494" y="2586037"/>
                <a:ext cx="212633" cy="245937"/>
              </a:xfrm>
              <a:prstGeom prst="rect">
                <a:avLst/>
              </a:prstGeom>
              <a:noFill/>
            </p:spPr>
            <p:txBody>
              <a:bodyPr wrap="none" rtlCol="0" anchor="ctr">
                <a:no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1</a:t>
                </a:r>
                <a:endPara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cxnSp>
          <p:nvCxnSpPr>
            <p:cNvPr id="30" name="直接连接符 29"/>
            <p:cNvCxnSpPr>
              <a:stCxn id="32" idx="6"/>
            </p:cNvCxnSpPr>
            <p:nvPr/>
          </p:nvCxnSpPr>
          <p:spPr>
            <a:xfrm>
              <a:off x="2534033" y="1711215"/>
              <a:ext cx="4500000" cy="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文本框 30"/>
            <p:cNvSpPr txBox="1"/>
            <p:nvPr/>
          </p:nvSpPr>
          <p:spPr>
            <a:xfrm>
              <a:off x="2915073" y="1274734"/>
              <a:ext cx="43873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eaLnBrk="1" hangingPunct="1">
                <a:defRPr/>
              </a:pPr>
              <a:r>
                <a:rPr kumimoji="1" lang="zh-CN" altLang="en-US" sz="2400" dirty="0">
                  <a:solidFill>
                    <a:srgbClr val="004098"/>
                  </a:solidFill>
                  <a:latin typeface="Tahoma" pitchFamily="34" charset="0"/>
                </a:rPr>
                <a:t>电容耦合及其抗干扰对策</a:t>
              </a: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3503712" y="2333574"/>
            <a:ext cx="5460930" cy="472042"/>
            <a:chOff x="1841535" y="2194707"/>
            <a:chExt cx="5460930" cy="472042"/>
          </a:xfrm>
        </p:grpSpPr>
        <p:grpSp>
          <p:nvGrpSpPr>
            <p:cNvPr id="24" name="组合 23"/>
            <p:cNvGrpSpPr/>
            <p:nvPr/>
          </p:nvGrpSpPr>
          <p:grpSpPr>
            <a:xfrm>
              <a:off x="1841535" y="2223523"/>
              <a:ext cx="843427" cy="443226"/>
              <a:chOff x="666810" y="2586037"/>
              <a:chExt cx="468000" cy="245937"/>
            </a:xfrm>
          </p:grpSpPr>
          <p:sp>
            <p:nvSpPr>
              <p:cNvPr id="27" name="Freeform 10"/>
              <p:cNvSpPr>
                <a:spLocks/>
              </p:cNvSpPr>
              <p:nvPr userDrawn="1"/>
            </p:nvSpPr>
            <p:spPr bwMode="auto">
              <a:xfrm>
                <a:off x="666810" y="2621442"/>
                <a:ext cx="468000" cy="190800"/>
              </a:xfrm>
              <a:custGeom>
                <a:avLst/>
                <a:gdLst>
                  <a:gd name="T0" fmla="*/ 3120 w 3800"/>
                  <a:gd name="T1" fmla="*/ 0 h 1532"/>
                  <a:gd name="T2" fmla="*/ 682 w 3800"/>
                  <a:gd name="T3" fmla="*/ 0 h 1532"/>
                  <a:gd name="T4" fmla="*/ 682 w 3800"/>
                  <a:gd name="T5" fmla="*/ 284 h 1532"/>
                  <a:gd name="T6" fmla="*/ 0 w 3800"/>
                  <a:gd name="T7" fmla="*/ 766 h 1532"/>
                  <a:gd name="T8" fmla="*/ 682 w 3800"/>
                  <a:gd name="T9" fmla="*/ 1248 h 1532"/>
                  <a:gd name="T10" fmla="*/ 682 w 3800"/>
                  <a:gd name="T11" fmla="*/ 1532 h 1532"/>
                  <a:gd name="T12" fmla="*/ 3120 w 3800"/>
                  <a:gd name="T13" fmla="*/ 1532 h 1532"/>
                  <a:gd name="T14" fmla="*/ 3120 w 3800"/>
                  <a:gd name="T15" fmla="*/ 1248 h 1532"/>
                  <a:gd name="T16" fmla="*/ 3800 w 3800"/>
                  <a:gd name="T17" fmla="*/ 766 h 1532"/>
                  <a:gd name="T18" fmla="*/ 3120 w 3800"/>
                  <a:gd name="T19" fmla="*/ 284 h 1532"/>
                  <a:gd name="T20" fmla="*/ 3120 w 3800"/>
                  <a:gd name="T21" fmla="*/ 0 h 15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800" h="1532">
                    <a:moveTo>
                      <a:pt x="3120" y="0"/>
                    </a:moveTo>
                    <a:lnTo>
                      <a:pt x="682" y="0"/>
                    </a:lnTo>
                    <a:lnTo>
                      <a:pt x="682" y="284"/>
                    </a:lnTo>
                    <a:lnTo>
                      <a:pt x="0" y="766"/>
                    </a:lnTo>
                    <a:lnTo>
                      <a:pt x="682" y="1248"/>
                    </a:lnTo>
                    <a:lnTo>
                      <a:pt x="682" y="1532"/>
                    </a:lnTo>
                    <a:lnTo>
                      <a:pt x="3120" y="1532"/>
                    </a:lnTo>
                    <a:lnTo>
                      <a:pt x="3120" y="1248"/>
                    </a:lnTo>
                    <a:lnTo>
                      <a:pt x="3800" y="766"/>
                    </a:lnTo>
                    <a:lnTo>
                      <a:pt x="3120" y="284"/>
                    </a:lnTo>
                    <a:lnTo>
                      <a:pt x="312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3200" b="1" i="0" u="none" strike="noStrike" kern="1200" cap="none" spc="0" normalizeH="0" baseline="0" noProof="0">
                  <a:ln>
                    <a:noFill/>
                  </a:ln>
                  <a:solidFill>
                    <a:srgbClr val="133984"/>
                  </a:solidFill>
                  <a:effectLst/>
                  <a:uLnTx/>
                  <a:uFillTx/>
                  <a:latin typeface="Arial" panose="020B0604020202020204" pitchFamily="34" charset="0"/>
                  <a:ea typeface="黑体" panose="02010609060101010101" pitchFamily="49" charset="-122"/>
                  <a:cs typeface="+mn-cs"/>
                </a:endParaRPr>
              </a:p>
            </p:txBody>
          </p:sp>
          <p:sp>
            <p:nvSpPr>
              <p:cNvPr id="28" name="文本框 27"/>
              <p:cNvSpPr txBox="1"/>
              <p:nvPr userDrawn="1"/>
            </p:nvSpPr>
            <p:spPr>
              <a:xfrm>
                <a:off x="794494" y="2586037"/>
                <a:ext cx="212633" cy="245937"/>
              </a:xfrm>
              <a:prstGeom prst="rect">
                <a:avLst/>
              </a:prstGeom>
              <a:noFill/>
            </p:spPr>
            <p:txBody>
              <a:bodyPr wrap="none" rtlCol="0" anchor="ctr">
                <a:no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2</a:t>
                </a:r>
                <a:endPara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cxnSp>
          <p:nvCxnSpPr>
            <p:cNvPr id="25" name="直接连接符 24"/>
            <p:cNvCxnSpPr>
              <a:stCxn id="27" idx="6"/>
            </p:cNvCxnSpPr>
            <p:nvPr/>
          </p:nvCxnSpPr>
          <p:spPr>
            <a:xfrm>
              <a:off x="2534033" y="2631188"/>
              <a:ext cx="4500000" cy="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文本框 25"/>
            <p:cNvSpPr txBox="1"/>
            <p:nvPr/>
          </p:nvSpPr>
          <p:spPr>
            <a:xfrm>
              <a:off x="2915073" y="2194707"/>
              <a:ext cx="43873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zh-CN" altLang="en-US" sz="2400" dirty="0"/>
                <a:t>互感耦合及其抗干扰对策</a:t>
              </a: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3503712" y="2930336"/>
            <a:ext cx="5460930" cy="472042"/>
            <a:chOff x="1841535" y="3114680"/>
            <a:chExt cx="5460930" cy="472042"/>
          </a:xfrm>
        </p:grpSpPr>
        <p:grpSp>
          <p:nvGrpSpPr>
            <p:cNvPr id="19" name="组合 18"/>
            <p:cNvGrpSpPr/>
            <p:nvPr/>
          </p:nvGrpSpPr>
          <p:grpSpPr>
            <a:xfrm>
              <a:off x="1841535" y="3143496"/>
              <a:ext cx="843427" cy="443226"/>
              <a:chOff x="666810" y="2586037"/>
              <a:chExt cx="468000" cy="245937"/>
            </a:xfrm>
          </p:grpSpPr>
          <p:sp>
            <p:nvSpPr>
              <p:cNvPr id="22" name="Freeform 10"/>
              <p:cNvSpPr>
                <a:spLocks/>
              </p:cNvSpPr>
              <p:nvPr userDrawn="1"/>
            </p:nvSpPr>
            <p:spPr bwMode="auto">
              <a:xfrm>
                <a:off x="666810" y="2621442"/>
                <a:ext cx="468000" cy="190800"/>
              </a:xfrm>
              <a:custGeom>
                <a:avLst/>
                <a:gdLst>
                  <a:gd name="T0" fmla="*/ 3120 w 3800"/>
                  <a:gd name="T1" fmla="*/ 0 h 1532"/>
                  <a:gd name="T2" fmla="*/ 682 w 3800"/>
                  <a:gd name="T3" fmla="*/ 0 h 1532"/>
                  <a:gd name="T4" fmla="*/ 682 w 3800"/>
                  <a:gd name="T5" fmla="*/ 284 h 1532"/>
                  <a:gd name="T6" fmla="*/ 0 w 3800"/>
                  <a:gd name="T7" fmla="*/ 766 h 1532"/>
                  <a:gd name="T8" fmla="*/ 682 w 3800"/>
                  <a:gd name="T9" fmla="*/ 1248 h 1532"/>
                  <a:gd name="T10" fmla="*/ 682 w 3800"/>
                  <a:gd name="T11" fmla="*/ 1532 h 1532"/>
                  <a:gd name="T12" fmla="*/ 3120 w 3800"/>
                  <a:gd name="T13" fmla="*/ 1532 h 1532"/>
                  <a:gd name="T14" fmla="*/ 3120 w 3800"/>
                  <a:gd name="T15" fmla="*/ 1248 h 1532"/>
                  <a:gd name="T16" fmla="*/ 3800 w 3800"/>
                  <a:gd name="T17" fmla="*/ 766 h 1532"/>
                  <a:gd name="T18" fmla="*/ 3120 w 3800"/>
                  <a:gd name="T19" fmla="*/ 284 h 1532"/>
                  <a:gd name="T20" fmla="*/ 3120 w 3800"/>
                  <a:gd name="T21" fmla="*/ 0 h 15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800" h="1532">
                    <a:moveTo>
                      <a:pt x="3120" y="0"/>
                    </a:moveTo>
                    <a:lnTo>
                      <a:pt x="682" y="0"/>
                    </a:lnTo>
                    <a:lnTo>
                      <a:pt x="682" y="284"/>
                    </a:lnTo>
                    <a:lnTo>
                      <a:pt x="0" y="766"/>
                    </a:lnTo>
                    <a:lnTo>
                      <a:pt x="682" y="1248"/>
                    </a:lnTo>
                    <a:lnTo>
                      <a:pt x="682" y="1532"/>
                    </a:lnTo>
                    <a:lnTo>
                      <a:pt x="3120" y="1532"/>
                    </a:lnTo>
                    <a:lnTo>
                      <a:pt x="3120" y="1248"/>
                    </a:lnTo>
                    <a:lnTo>
                      <a:pt x="3800" y="766"/>
                    </a:lnTo>
                    <a:lnTo>
                      <a:pt x="3120" y="284"/>
                    </a:lnTo>
                    <a:lnTo>
                      <a:pt x="3120" y="0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3200" b="1" i="0" u="none" strike="noStrike" kern="1200" cap="none" spc="0" normalizeH="0" baseline="0" noProof="0">
                  <a:ln>
                    <a:noFill/>
                  </a:ln>
                  <a:solidFill>
                    <a:srgbClr val="133984"/>
                  </a:solidFill>
                  <a:effectLst/>
                  <a:uLnTx/>
                  <a:uFillTx/>
                  <a:latin typeface="Arial" panose="020B0604020202020204" pitchFamily="34" charset="0"/>
                  <a:ea typeface="黑体" panose="02010609060101010101" pitchFamily="49" charset="-122"/>
                  <a:cs typeface="+mn-cs"/>
                </a:endParaRPr>
              </a:p>
            </p:txBody>
          </p:sp>
          <p:sp>
            <p:nvSpPr>
              <p:cNvPr id="23" name="文本框 22"/>
              <p:cNvSpPr txBox="1"/>
              <p:nvPr userDrawn="1"/>
            </p:nvSpPr>
            <p:spPr>
              <a:xfrm>
                <a:off x="794494" y="2586037"/>
                <a:ext cx="212633" cy="245937"/>
              </a:xfrm>
              <a:prstGeom prst="rect">
                <a:avLst/>
              </a:prstGeom>
              <a:noFill/>
            </p:spPr>
            <p:txBody>
              <a:bodyPr wrap="none" rtlCol="0" anchor="ctr">
                <a:no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3</a:t>
                </a:r>
                <a:endPara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cxnSp>
          <p:nvCxnSpPr>
            <p:cNvPr id="20" name="直接连接符 19"/>
            <p:cNvCxnSpPr>
              <a:stCxn id="22" idx="6"/>
            </p:cNvCxnSpPr>
            <p:nvPr/>
          </p:nvCxnSpPr>
          <p:spPr>
            <a:xfrm>
              <a:off x="2534033" y="3551161"/>
              <a:ext cx="4500000" cy="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文本框 20"/>
            <p:cNvSpPr txBox="1"/>
            <p:nvPr/>
          </p:nvSpPr>
          <p:spPr>
            <a:xfrm>
              <a:off x="2915073" y="3114680"/>
              <a:ext cx="43873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zh-CN" altLang="en-US" sz="2400" dirty="0"/>
                <a:t>共阻抗耦合及抗干扰对策</a:t>
              </a: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3503712" y="3523816"/>
            <a:ext cx="5460930" cy="472042"/>
            <a:chOff x="1841535" y="1274734"/>
            <a:chExt cx="5460930" cy="472042"/>
          </a:xfrm>
        </p:grpSpPr>
        <p:grpSp>
          <p:nvGrpSpPr>
            <p:cNvPr id="14" name="组合 13"/>
            <p:cNvGrpSpPr/>
            <p:nvPr/>
          </p:nvGrpSpPr>
          <p:grpSpPr>
            <a:xfrm>
              <a:off x="1841535" y="1303550"/>
              <a:ext cx="843427" cy="443226"/>
              <a:chOff x="666810" y="2586037"/>
              <a:chExt cx="468000" cy="245937"/>
            </a:xfrm>
          </p:grpSpPr>
          <p:sp>
            <p:nvSpPr>
              <p:cNvPr id="17" name="Freeform 10"/>
              <p:cNvSpPr>
                <a:spLocks/>
              </p:cNvSpPr>
              <p:nvPr userDrawn="1"/>
            </p:nvSpPr>
            <p:spPr bwMode="auto">
              <a:xfrm>
                <a:off x="666810" y="2621442"/>
                <a:ext cx="468000" cy="190800"/>
              </a:xfrm>
              <a:custGeom>
                <a:avLst/>
                <a:gdLst>
                  <a:gd name="T0" fmla="*/ 3120 w 3800"/>
                  <a:gd name="T1" fmla="*/ 0 h 1532"/>
                  <a:gd name="T2" fmla="*/ 682 w 3800"/>
                  <a:gd name="T3" fmla="*/ 0 h 1532"/>
                  <a:gd name="T4" fmla="*/ 682 w 3800"/>
                  <a:gd name="T5" fmla="*/ 284 h 1532"/>
                  <a:gd name="T6" fmla="*/ 0 w 3800"/>
                  <a:gd name="T7" fmla="*/ 766 h 1532"/>
                  <a:gd name="T8" fmla="*/ 682 w 3800"/>
                  <a:gd name="T9" fmla="*/ 1248 h 1532"/>
                  <a:gd name="T10" fmla="*/ 682 w 3800"/>
                  <a:gd name="T11" fmla="*/ 1532 h 1532"/>
                  <a:gd name="T12" fmla="*/ 3120 w 3800"/>
                  <a:gd name="T13" fmla="*/ 1532 h 1532"/>
                  <a:gd name="T14" fmla="*/ 3120 w 3800"/>
                  <a:gd name="T15" fmla="*/ 1248 h 1532"/>
                  <a:gd name="T16" fmla="*/ 3800 w 3800"/>
                  <a:gd name="T17" fmla="*/ 766 h 1532"/>
                  <a:gd name="T18" fmla="*/ 3120 w 3800"/>
                  <a:gd name="T19" fmla="*/ 284 h 1532"/>
                  <a:gd name="T20" fmla="*/ 3120 w 3800"/>
                  <a:gd name="T21" fmla="*/ 0 h 15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800" h="1532">
                    <a:moveTo>
                      <a:pt x="3120" y="0"/>
                    </a:moveTo>
                    <a:lnTo>
                      <a:pt x="682" y="0"/>
                    </a:lnTo>
                    <a:lnTo>
                      <a:pt x="682" y="284"/>
                    </a:lnTo>
                    <a:lnTo>
                      <a:pt x="0" y="766"/>
                    </a:lnTo>
                    <a:lnTo>
                      <a:pt x="682" y="1248"/>
                    </a:lnTo>
                    <a:lnTo>
                      <a:pt x="682" y="1532"/>
                    </a:lnTo>
                    <a:lnTo>
                      <a:pt x="3120" y="1532"/>
                    </a:lnTo>
                    <a:lnTo>
                      <a:pt x="3120" y="1248"/>
                    </a:lnTo>
                    <a:lnTo>
                      <a:pt x="3800" y="766"/>
                    </a:lnTo>
                    <a:lnTo>
                      <a:pt x="3120" y="284"/>
                    </a:lnTo>
                    <a:lnTo>
                      <a:pt x="3120" y="0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3200" b="1" i="0" u="none" strike="noStrike" kern="1200" cap="none" spc="0" normalizeH="0" baseline="0" noProof="0">
                  <a:ln>
                    <a:noFill/>
                  </a:ln>
                  <a:solidFill>
                    <a:srgbClr val="133984"/>
                  </a:solidFill>
                  <a:effectLst/>
                  <a:uLnTx/>
                  <a:uFillTx/>
                  <a:latin typeface="Arial" panose="020B0604020202020204" pitchFamily="34" charset="0"/>
                  <a:ea typeface="黑体" panose="02010609060101010101" pitchFamily="49" charset="-122"/>
                  <a:cs typeface="+mn-cs"/>
                </a:endParaRPr>
              </a:p>
            </p:txBody>
          </p:sp>
          <p:sp>
            <p:nvSpPr>
              <p:cNvPr id="18" name="文本框 17"/>
              <p:cNvSpPr txBox="1"/>
              <p:nvPr userDrawn="1"/>
            </p:nvSpPr>
            <p:spPr>
              <a:xfrm>
                <a:off x="794494" y="2586037"/>
                <a:ext cx="212633" cy="245937"/>
              </a:xfrm>
              <a:prstGeom prst="rect">
                <a:avLst/>
              </a:prstGeom>
              <a:noFill/>
            </p:spPr>
            <p:txBody>
              <a:bodyPr wrap="none" rtlCol="0" anchor="ctr">
                <a:no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b="1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4</a:t>
                </a:r>
                <a:endPara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cxnSp>
          <p:nvCxnSpPr>
            <p:cNvPr id="15" name="直接连接符 14"/>
            <p:cNvCxnSpPr>
              <a:stCxn id="17" idx="6"/>
            </p:cNvCxnSpPr>
            <p:nvPr/>
          </p:nvCxnSpPr>
          <p:spPr>
            <a:xfrm>
              <a:off x="2534033" y="1711215"/>
              <a:ext cx="4500000" cy="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文本框 15"/>
            <p:cNvSpPr txBox="1"/>
            <p:nvPr/>
          </p:nvSpPr>
          <p:spPr>
            <a:xfrm>
              <a:off x="2915073" y="1274734"/>
              <a:ext cx="43873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eaLnBrk="1" hangingPunct="1">
                <a:defRPr/>
              </a:pPr>
              <a:r>
                <a:rPr kumimoji="1" lang="zh-CN" altLang="en-US" sz="2400" dirty="0">
                  <a:solidFill>
                    <a:srgbClr val="004098"/>
                  </a:solidFill>
                  <a:latin typeface="Tahoma" pitchFamily="34" charset="0"/>
                </a:rPr>
                <a:t>共模干扰及其对策</a:t>
              </a: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3503712" y="4120578"/>
            <a:ext cx="5460930" cy="472042"/>
            <a:chOff x="1841535" y="2194707"/>
            <a:chExt cx="5460930" cy="472042"/>
          </a:xfrm>
        </p:grpSpPr>
        <p:grpSp>
          <p:nvGrpSpPr>
            <p:cNvPr id="9" name="组合 8"/>
            <p:cNvGrpSpPr/>
            <p:nvPr/>
          </p:nvGrpSpPr>
          <p:grpSpPr>
            <a:xfrm>
              <a:off x="1841535" y="2223523"/>
              <a:ext cx="843427" cy="443226"/>
              <a:chOff x="666810" y="2586037"/>
              <a:chExt cx="468000" cy="245937"/>
            </a:xfrm>
          </p:grpSpPr>
          <p:sp>
            <p:nvSpPr>
              <p:cNvPr id="12" name="Freeform 10"/>
              <p:cNvSpPr>
                <a:spLocks/>
              </p:cNvSpPr>
              <p:nvPr userDrawn="1"/>
            </p:nvSpPr>
            <p:spPr bwMode="auto">
              <a:xfrm>
                <a:off x="666810" y="2621442"/>
                <a:ext cx="468000" cy="190800"/>
              </a:xfrm>
              <a:custGeom>
                <a:avLst/>
                <a:gdLst>
                  <a:gd name="T0" fmla="*/ 3120 w 3800"/>
                  <a:gd name="T1" fmla="*/ 0 h 1532"/>
                  <a:gd name="T2" fmla="*/ 682 w 3800"/>
                  <a:gd name="T3" fmla="*/ 0 h 1532"/>
                  <a:gd name="T4" fmla="*/ 682 w 3800"/>
                  <a:gd name="T5" fmla="*/ 284 h 1532"/>
                  <a:gd name="T6" fmla="*/ 0 w 3800"/>
                  <a:gd name="T7" fmla="*/ 766 h 1532"/>
                  <a:gd name="T8" fmla="*/ 682 w 3800"/>
                  <a:gd name="T9" fmla="*/ 1248 h 1532"/>
                  <a:gd name="T10" fmla="*/ 682 w 3800"/>
                  <a:gd name="T11" fmla="*/ 1532 h 1532"/>
                  <a:gd name="T12" fmla="*/ 3120 w 3800"/>
                  <a:gd name="T13" fmla="*/ 1532 h 1532"/>
                  <a:gd name="T14" fmla="*/ 3120 w 3800"/>
                  <a:gd name="T15" fmla="*/ 1248 h 1532"/>
                  <a:gd name="T16" fmla="*/ 3800 w 3800"/>
                  <a:gd name="T17" fmla="*/ 766 h 1532"/>
                  <a:gd name="T18" fmla="*/ 3120 w 3800"/>
                  <a:gd name="T19" fmla="*/ 284 h 1532"/>
                  <a:gd name="T20" fmla="*/ 3120 w 3800"/>
                  <a:gd name="T21" fmla="*/ 0 h 15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800" h="1532">
                    <a:moveTo>
                      <a:pt x="3120" y="0"/>
                    </a:moveTo>
                    <a:lnTo>
                      <a:pt x="682" y="0"/>
                    </a:lnTo>
                    <a:lnTo>
                      <a:pt x="682" y="284"/>
                    </a:lnTo>
                    <a:lnTo>
                      <a:pt x="0" y="766"/>
                    </a:lnTo>
                    <a:lnTo>
                      <a:pt x="682" y="1248"/>
                    </a:lnTo>
                    <a:lnTo>
                      <a:pt x="682" y="1532"/>
                    </a:lnTo>
                    <a:lnTo>
                      <a:pt x="3120" y="1532"/>
                    </a:lnTo>
                    <a:lnTo>
                      <a:pt x="3120" y="1248"/>
                    </a:lnTo>
                    <a:lnTo>
                      <a:pt x="3800" y="766"/>
                    </a:lnTo>
                    <a:lnTo>
                      <a:pt x="3120" y="284"/>
                    </a:lnTo>
                    <a:lnTo>
                      <a:pt x="3120" y="0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3200" b="1" i="0" u="none" strike="noStrike" kern="1200" cap="none" spc="0" normalizeH="0" baseline="0" noProof="0">
                  <a:ln>
                    <a:noFill/>
                  </a:ln>
                  <a:solidFill>
                    <a:srgbClr val="133984"/>
                  </a:solidFill>
                  <a:effectLst/>
                  <a:uLnTx/>
                  <a:uFillTx/>
                  <a:latin typeface="Arial" panose="020B0604020202020204" pitchFamily="34" charset="0"/>
                  <a:ea typeface="黑体" panose="02010609060101010101" pitchFamily="49" charset="-122"/>
                  <a:cs typeface="+mn-cs"/>
                </a:endParaRPr>
              </a:p>
            </p:txBody>
          </p:sp>
          <p:sp>
            <p:nvSpPr>
              <p:cNvPr id="13" name="文本框 12"/>
              <p:cNvSpPr txBox="1"/>
              <p:nvPr userDrawn="1"/>
            </p:nvSpPr>
            <p:spPr>
              <a:xfrm>
                <a:off x="794494" y="2586037"/>
                <a:ext cx="212633" cy="245937"/>
              </a:xfrm>
              <a:prstGeom prst="rect">
                <a:avLst/>
              </a:prstGeom>
              <a:noFill/>
            </p:spPr>
            <p:txBody>
              <a:bodyPr wrap="none" rtlCol="0" anchor="ctr">
                <a:no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b="1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5</a:t>
                </a:r>
                <a:endPara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cxnSp>
          <p:nvCxnSpPr>
            <p:cNvPr id="10" name="直接连接符 9"/>
            <p:cNvCxnSpPr>
              <a:stCxn id="12" idx="6"/>
            </p:cNvCxnSpPr>
            <p:nvPr/>
          </p:nvCxnSpPr>
          <p:spPr>
            <a:xfrm>
              <a:off x="2534033" y="2631188"/>
              <a:ext cx="4500000" cy="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文本框 10"/>
            <p:cNvSpPr txBox="1"/>
            <p:nvPr/>
          </p:nvSpPr>
          <p:spPr>
            <a:xfrm>
              <a:off x="2915073" y="2194707"/>
              <a:ext cx="43873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zh-CN" altLang="en-US" sz="2400" dirty="0"/>
                <a:t>测量系统输入级的两点接地</a:t>
              </a: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3503712" y="4690080"/>
            <a:ext cx="5460930" cy="472042"/>
            <a:chOff x="1841535" y="2194707"/>
            <a:chExt cx="5460930" cy="472042"/>
          </a:xfrm>
        </p:grpSpPr>
        <p:grpSp>
          <p:nvGrpSpPr>
            <p:cNvPr id="35" name="组合 34"/>
            <p:cNvGrpSpPr/>
            <p:nvPr/>
          </p:nvGrpSpPr>
          <p:grpSpPr>
            <a:xfrm>
              <a:off x="1841535" y="2223523"/>
              <a:ext cx="843427" cy="443226"/>
              <a:chOff x="666810" y="2586037"/>
              <a:chExt cx="468000" cy="245937"/>
            </a:xfrm>
          </p:grpSpPr>
          <p:sp>
            <p:nvSpPr>
              <p:cNvPr id="38" name="Freeform 10"/>
              <p:cNvSpPr>
                <a:spLocks/>
              </p:cNvSpPr>
              <p:nvPr userDrawn="1"/>
            </p:nvSpPr>
            <p:spPr bwMode="auto">
              <a:xfrm>
                <a:off x="666810" y="2621442"/>
                <a:ext cx="468000" cy="190800"/>
              </a:xfrm>
              <a:custGeom>
                <a:avLst/>
                <a:gdLst>
                  <a:gd name="T0" fmla="*/ 3120 w 3800"/>
                  <a:gd name="T1" fmla="*/ 0 h 1532"/>
                  <a:gd name="T2" fmla="*/ 682 w 3800"/>
                  <a:gd name="T3" fmla="*/ 0 h 1532"/>
                  <a:gd name="T4" fmla="*/ 682 w 3800"/>
                  <a:gd name="T5" fmla="*/ 284 h 1532"/>
                  <a:gd name="T6" fmla="*/ 0 w 3800"/>
                  <a:gd name="T7" fmla="*/ 766 h 1532"/>
                  <a:gd name="T8" fmla="*/ 682 w 3800"/>
                  <a:gd name="T9" fmla="*/ 1248 h 1532"/>
                  <a:gd name="T10" fmla="*/ 682 w 3800"/>
                  <a:gd name="T11" fmla="*/ 1532 h 1532"/>
                  <a:gd name="T12" fmla="*/ 3120 w 3800"/>
                  <a:gd name="T13" fmla="*/ 1532 h 1532"/>
                  <a:gd name="T14" fmla="*/ 3120 w 3800"/>
                  <a:gd name="T15" fmla="*/ 1248 h 1532"/>
                  <a:gd name="T16" fmla="*/ 3800 w 3800"/>
                  <a:gd name="T17" fmla="*/ 766 h 1532"/>
                  <a:gd name="T18" fmla="*/ 3120 w 3800"/>
                  <a:gd name="T19" fmla="*/ 284 h 1532"/>
                  <a:gd name="T20" fmla="*/ 3120 w 3800"/>
                  <a:gd name="T21" fmla="*/ 0 h 15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800" h="1532">
                    <a:moveTo>
                      <a:pt x="3120" y="0"/>
                    </a:moveTo>
                    <a:lnTo>
                      <a:pt x="682" y="0"/>
                    </a:lnTo>
                    <a:lnTo>
                      <a:pt x="682" y="284"/>
                    </a:lnTo>
                    <a:lnTo>
                      <a:pt x="0" y="766"/>
                    </a:lnTo>
                    <a:lnTo>
                      <a:pt x="682" y="1248"/>
                    </a:lnTo>
                    <a:lnTo>
                      <a:pt x="682" y="1532"/>
                    </a:lnTo>
                    <a:lnTo>
                      <a:pt x="3120" y="1532"/>
                    </a:lnTo>
                    <a:lnTo>
                      <a:pt x="3120" y="1248"/>
                    </a:lnTo>
                    <a:lnTo>
                      <a:pt x="3800" y="766"/>
                    </a:lnTo>
                    <a:lnTo>
                      <a:pt x="3120" y="284"/>
                    </a:lnTo>
                    <a:lnTo>
                      <a:pt x="3120" y="0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3200" b="1" i="0" u="none" strike="noStrike" kern="1200" cap="none" spc="0" normalizeH="0" baseline="0" noProof="0">
                  <a:ln>
                    <a:noFill/>
                  </a:ln>
                  <a:solidFill>
                    <a:srgbClr val="133984"/>
                  </a:solidFill>
                  <a:effectLst/>
                  <a:uLnTx/>
                  <a:uFillTx/>
                  <a:latin typeface="Arial" panose="020B0604020202020204" pitchFamily="34" charset="0"/>
                  <a:ea typeface="黑体" panose="02010609060101010101" pitchFamily="49" charset="-122"/>
                  <a:cs typeface="+mn-cs"/>
                </a:endParaRPr>
              </a:p>
            </p:txBody>
          </p:sp>
          <p:sp>
            <p:nvSpPr>
              <p:cNvPr id="39" name="文本框 38"/>
              <p:cNvSpPr txBox="1"/>
              <p:nvPr userDrawn="1"/>
            </p:nvSpPr>
            <p:spPr>
              <a:xfrm>
                <a:off x="794494" y="2586037"/>
                <a:ext cx="212633" cy="245937"/>
              </a:xfrm>
              <a:prstGeom prst="rect">
                <a:avLst/>
              </a:prstGeom>
              <a:noFill/>
            </p:spPr>
            <p:txBody>
              <a:bodyPr wrap="none" rtlCol="0" anchor="ctr">
                <a:no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b="1" noProof="0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6</a:t>
                </a:r>
                <a:endPara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cxnSp>
          <p:nvCxnSpPr>
            <p:cNvPr id="36" name="直接连接符 35"/>
            <p:cNvCxnSpPr>
              <a:stCxn id="38" idx="6"/>
            </p:cNvCxnSpPr>
            <p:nvPr/>
          </p:nvCxnSpPr>
          <p:spPr>
            <a:xfrm>
              <a:off x="2534033" y="2631188"/>
              <a:ext cx="4500000" cy="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文本框 36"/>
            <p:cNvSpPr txBox="1"/>
            <p:nvPr/>
          </p:nvSpPr>
          <p:spPr>
            <a:xfrm>
              <a:off x="2915073" y="2194707"/>
              <a:ext cx="43873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zh-CN" altLang="en-US" sz="2400" dirty="0"/>
                <a:t>滤波器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616233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标题 1"/>
          <p:cNvSpPr txBox="1">
            <a:spLocks/>
          </p:cNvSpPr>
          <p:nvPr/>
        </p:nvSpPr>
        <p:spPr>
          <a:xfrm>
            <a:off x="292671" y="914703"/>
            <a:ext cx="11421927" cy="576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zh-CN" altLang="en-US" dirty="0"/>
              <a:t>揭秘电流型干扰源之干扰机理</a:t>
            </a:r>
          </a:p>
        </p:txBody>
      </p:sp>
      <p:sp>
        <p:nvSpPr>
          <p:cNvPr id="18" name="Rectangle 2"/>
          <p:cNvSpPr>
            <a:spLocks noChangeArrowheads="1"/>
          </p:cNvSpPr>
          <p:nvPr/>
        </p:nvSpPr>
        <p:spPr bwMode="auto">
          <a:xfrm>
            <a:off x="6003635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lnSpc>
                <a:spcPct val="110000"/>
              </a:lnSpc>
              <a:spcBef>
                <a:spcPct val="20000"/>
              </a:spcBef>
              <a:buSzPct val="120000"/>
              <a:buBlip>
                <a:blip r:embed="rId3"/>
              </a:buBlip>
              <a:defRPr sz="2800">
                <a:solidFill>
                  <a:srgbClr val="133984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lnSpc>
                <a:spcPct val="110000"/>
              </a:lnSpc>
              <a:spcBef>
                <a:spcPct val="20000"/>
              </a:spcBef>
              <a:buClr>
                <a:srgbClr val="000066"/>
              </a:buClr>
              <a:buChar char="•"/>
              <a:defRPr sz="2400">
                <a:solidFill>
                  <a:srgbClr val="133984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endParaRPr lang="zh-CN" altLang="en-US" sz="1800"/>
          </a:p>
        </p:txBody>
      </p:sp>
      <p:sp>
        <p:nvSpPr>
          <p:cNvPr id="19" name="Rectangle 4"/>
          <p:cNvSpPr>
            <a:spLocks noChangeArrowheads="1"/>
          </p:cNvSpPr>
          <p:nvPr/>
        </p:nvSpPr>
        <p:spPr bwMode="auto">
          <a:xfrm>
            <a:off x="6003635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lnSpc>
                <a:spcPct val="110000"/>
              </a:lnSpc>
              <a:spcBef>
                <a:spcPct val="20000"/>
              </a:spcBef>
              <a:buSzPct val="120000"/>
              <a:buBlip>
                <a:blip r:embed="rId3"/>
              </a:buBlip>
              <a:defRPr sz="2800">
                <a:solidFill>
                  <a:srgbClr val="133984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lnSpc>
                <a:spcPct val="110000"/>
              </a:lnSpc>
              <a:spcBef>
                <a:spcPct val="20000"/>
              </a:spcBef>
              <a:buClr>
                <a:srgbClr val="000066"/>
              </a:buClr>
              <a:buChar char="•"/>
              <a:defRPr sz="2400">
                <a:solidFill>
                  <a:srgbClr val="133984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endParaRPr lang="zh-CN" altLang="en-US" sz="1800"/>
          </a:p>
        </p:txBody>
      </p:sp>
      <p:graphicFrame>
        <p:nvGraphicFramePr>
          <p:cNvPr id="20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79785575"/>
              </p:ext>
            </p:extLst>
          </p:nvPr>
        </p:nvGraphicFramePr>
        <p:xfrm>
          <a:off x="2120077" y="4298835"/>
          <a:ext cx="1833392" cy="6363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54" name="公式" r:id="rId4" imgW="1143000" imgH="393700" progId="Equation.3">
                  <p:embed/>
                </p:oleObj>
              </mc:Choice>
              <mc:Fallback>
                <p:oleObj name="公式" r:id="rId4" imgW="1143000" imgH="393700" progId="Equation.3">
                  <p:embed/>
                  <p:pic>
                    <p:nvPicPr>
                      <p:cNvPr id="6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20077" y="4298835"/>
                        <a:ext cx="1833392" cy="63638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Rectangle 6"/>
          <p:cNvSpPr>
            <a:spLocks noChangeArrowheads="1"/>
          </p:cNvSpPr>
          <p:nvPr/>
        </p:nvSpPr>
        <p:spPr bwMode="auto">
          <a:xfrm>
            <a:off x="6003635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lnSpc>
                <a:spcPct val="110000"/>
              </a:lnSpc>
              <a:spcBef>
                <a:spcPct val="20000"/>
              </a:spcBef>
              <a:buSzPct val="120000"/>
              <a:buBlip>
                <a:blip r:embed="rId3"/>
              </a:buBlip>
              <a:defRPr sz="2800">
                <a:solidFill>
                  <a:srgbClr val="133984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lnSpc>
                <a:spcPct val="110000"/>
              </a:lnSpc>
              <a:spcBef>
                <a:spcPct val="20000"/>
              </a:spcBef>
              <a:buClr>
                <a:srgbClr val="000066"/>
              </a:buClr>
              <a:buChar char="•"/>
              <a:defRPr sz="2400">
                <a:solidFill>
                  <a:srgbClr val="133984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endParaRPr lang="zh-CN" altLang="en-US" sz="1800"/>
          </a:p>
        </p:txBody>
      </p:sp>
      <p:graphicFrame>
        <p:nvGraphicFramePr>
          <p:cNvPr id="22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72507418"/>
              </p:ext>
            </p:extLst>
          </p:nvPr>
        </p:nvGraphicFramePr>
        <p:xfrm>
          <a:off x="2172820" y="5015468"/>
          <a:ext cx="1398587" cy="574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55" name="公式" r:id="rId6" imgW="965160" imgH="393480" progId="Equation.3">
                  <p:embed/>
                </p:oleObj>
              </mc:Choice>
              <mc:Fallback>
                <p:oleObj name="公式" r:id="rId6" imgW="965160" imgH="393480" progId="Equation.3">
                  <p:embed/>
                  <p:pic>
                    <p:nvPicPr>
                      <p:cNvPr id="8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72820" y="5015468"/>
                        <a:ext cx="1398587" cy="574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Rectangle 8"/>
          <p:cNvSpPr>
            <a:spLocks noChangeArrowheads="1"/>
          </p:cNvSpPr>
          <p:nvPr/>
        </p:nvSpPr>
        <p:spPr bwMode="auto">
          <a:xfrm>
            <a:off x="6003635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lnSpc>
                <a:spcPct val="110000"/>
              </a:lnSpc>
              <a:spcBef>
                <a:spcPct val="20000"/>
              </a:spcBef>
              <a:buSzPct val="120000"/>
              <a:buBlip>
                <a:blip r:embed="rId3"/>
              </a:buBlip>
              <a:defRPr sz="2800">
                <a:solidFill>
                  <a:srgbClr val="133984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lnSpc>
                <a:spcPct val="110000"/>
              </a:lnSpc>
              <a:spcBef>
                <a:spcPct val="20000"/>
              </a:spcBef>
              <a:buClr>
                <a:srgbClr val="000066"/>
              </a:buClr>
              <a:buChar char="•"/>
              <a:defRPr sz="2400">
                <a:solidFill>
                  <a:srgbClr val="133984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endParaRPr lang="zh-CN" altLang="en-US" sz="1800"/>
          </a:p>
        </p:txBody>
      </p:sp>
      <p:graphicFrame>
        <p:nvGraphicFramePr>
          <p:cNvPr id="24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0633593"/>
              </p:ext>
            </p:extLst>
          </p:nvPr>
        </p:nvGraphicFramePr>
        <p:xfrm>
          <a:off x="2097648" y="5766262"/>
          <a:ext cx="2205037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56" name="公式" r:id="rId8" imgW="1434960" imgH="393480" progId="Equation.3">
                  <p:embed/>
                </p:oleObj>
              </mc:Choice>
              <mc:Fallback>
                <p:oleObj name="公式" r:id="rId8" imgW="1434960" imgH="393480" progId="Equation.3">
                  <p:embed/>
                  <p:pic>
                    <p:nvPicPr>
                      <p:cNvPr id="1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97648" y="5766262"/>
                        <a:ext cx="2205037" cy="609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Rectangle 10"/>
          <p:cNvSpPr>
            <a:spLocks noChangeArrowheads="1"/>
          </p:cNvSpPr>
          <p:nvPr/>
        </p:nvSpPr>
        <p:spPr bwMode="auto">
          <a:xfrm>
            <a:off x="6003635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lnSpc>
                <a:spcPct val="110000"/>
              </a:lnSpc>
              <a:spcBef>
                <a:spcPct val="20000"/>
              </a:spcBef>
              <a:buSzPct val="120000"/>
              <a:buBlip>
                <a:blip r:embed="rId3"/>
              </a:buBlip>
              <a:defRPr sz="2800">
                <a:solidFill>
                  <a:srgbClr val="133984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lnSpc>
                <a:spcPct val="110000"/>
              </a:lnSpc>
              <a:spcBef>
                <a:spcPct val="20000"/>
              </a:spcBef>
              <a:buClr>
                <a:srgbClr val="000066"/>
              </a:buClr>
              <a:buChar char="•"/>
              <a:defRPr sz="2400">
                <a:solidFill>
                  <a:srgbClr val="133984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endParaRPr lang="zh-CN" altLang="en-US" sz="1800"/>
          </a:p>
        </p:txBody>
      </p:sp>
      <p:sp>
        <p:nvSpPr>
          <p:cNvPr id="26" name="Rectangle 12"/>
          <p:cNvSpPr>
            <a:spLocks noChangeArrowheads="1"/>
          </p:cNvSpPr>
          <p:nvPr/>
        </p:nvSpPr>
        <p:spPr bwMode="auto">
          <a:xfrm>
            <a:off x="6003635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lnSpc>
                <a:spcPct val="110000"/>
              </a:lnSpc>
              <a:spcBef>
                <a:spcPct val="20000"/>
              </a:spcBef>
              <a:buSzPct val="120000"/>
              <a:buBlip>
                <a:blip r:embed="rId3"/>
              </a:buBlip>
              <a:defRPr sz="2800">
                <a:solidFill>
                  <a:srgbClr val="133984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lnSpc>
                <a:spcPct val="110000"/>
              </a:lnSpc>
              <a:spcBef>
                <a:spcPct val="20000"/>
              </a:spcBef>
              <a:buClr>
                <a:srgbClr val="000066"/>
              </a:buClr>
              <a:buChar char="•"/>
              <a:defRPr sz="2400">
                <a:solidFill>
                  <a:srgbClr val="133984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endParaRPr lang="zh-CN" altLang="en-US" sz="1800"/>
          </a:p>
        </p:txBody>
      </p:sp>
      <p:graphicFrame>
        <p:nvGraphicFramePr>
          <p:cNvPr id="27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43239739"/>
              </p:ext>
            </p:extLst>
          </p:nvPr>
        </p:nvGraphicFramePr>
        <p:xfrm>
          <a:off x="5535612" y="5658312"/>
          <a:ext cx="1120775" cy="717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57" name="公式" r:id="rId10" imgW="622080" imgH="393480" progId="Equation.3">
                  <p:embed/>
                </p:oleObj>
              </mc:Choice>
              <mc:Fallback>
                <p:oleObj name="公式" r:id="rId10" imgW="622080" imgH="393480" progId="Equation.3">
                  <p:embed/>
                  <p:pic>
                    <p:nvPicPr>
                      <p:cNvPr id="13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35612" y="5658312"/>
                        <a:ext cx="1120775" cy="717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" name="内容占位符 11"/>
          <p:cNvSpPr txBox="1">
            <a:spLocks/>
          </p:cNvSpPr>
          <p:nvPr/>
        </p:nvSpPr>
        <p:spPr>
          <a:xfrm>
            <a:off x="349859" y="1717675"/>
            <a:ext cx="5288941" cy="2625725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buFont typeface="Wingdings" panose="05000000000000000000" pitchFamily="2" charset="2"/>
              <a:buChar char="n"/>
            </a:pPr>
            <a:r>
              <a:rPr lang="zh-CN" altLang="en-US" dirty="0"/>
              <a:t>干扰源</a:t>
            </a:r>
            <a:r>
              <a:rPr lang="en-US" altLang="zh-CN" dirty="0"/>
              <a:t>——</a:t>
            </a:r>
            <a:r>
              <a:rPr lang="zh-CN" altLang="en-US" dirty="0"/>
              <a:t>电流</a:t>
            </a:r>
            <a:endParaRPr lang="en-US" altLang="zh-CN" dirty="0"/>
          </a:p>
          <a:p>
            <a:pPr marL="800100" lvl="1" indent="-342900" fontAlgn="auto">
              <a:spcAft>
                <a:spcPts val="0"/>
              </a:spcAft>
              <a:buFont typeface="+mj-ea"/>
              <a:buAutoNum type="circleNumDbPlain"/>
            </a:pPr>
            <a:r>
              <a:rPr lang="zh-CN" altLang="en-US" dirty="0"/>
              <a:t>脉冲功率电流</a:t>
            </a:r>
            <a:endParaRPr lang="en-US" altLang="zh-CN" dirty="0"/>
          </a:p>
          <a:p>
            <a:pPr marL="800100" lvl="1" indent="-342900" fontAlgn="auto">
              <a:spcAft>
                <a:spcPts val="0"/>
              </a:spcAft>
              <a:buFont typeface="+mj-ea"/>
              <a:buAutoNum type="circleNumDbPlain"/>
            </a:pPr>
            <a:r>
              <a:rPr lang="zh-CN" altLang="en-US" dirty="0"/>
              <a:t>大交流电流</a:t>
            </a:r>
            <a:endParaRPr lang="en-US" altLang="zh-CN" dirty="0"/>
          </a:p>
          <a:p>
            <a:pPr fontAlgn="auto">
              <a:spcAft>
                <a:spcPts val="0"/>
              </a:spcAft>
              <a:buFont typeface="Wingdings" panose="05000000000000000000" pitchFamily="2" charset="2"/>
              <a:buChar char="n"/>
            </a:pPr>
            <a:r>
              <a:rPr lang="zh-CN" altLang="en-US" dirty="0"/>
              <a:t>耦和途径</a:t>
            </a:r>
            <a:r>
              <a:rPr lang="en-US" altLang="zh-CN" dirty="0"/>
              <a:t>——</a:t>
            </a:r>
            <a:r>
              <a:rPr lang="zh-CN" altLang="en-US" dirty="0"/>
              <a:t>空间互感</a:t>
            </a:r>
            <a:endParaRPr lang="en-US" altLang="zh-CN" dirty="0"/>
          </a:p>
          <a:p>
            <a:pPr fontAlgn="auto">
              <a:spcAft>
                <a:spcPts val="0"/>
              </a:spcAft>
              <a:buFont typeface="Wingdings" panose="05000000000000000000" pitchFamily="2" charset="2"/>
              <a:buChar char="n"/>
            </a:pPr>
            <a:r>
              <a:rPr lang="zh-CN" altLang="en-US" dirty="0"/>
              <a:t>受扰对象</a:t>
            </a:r>
            <a:r>
              <a:rPr lang="en-US" altLang="zh-CN" dirty="0"/>
              <a:t>——</a:t>
            </a:r>
            <a:r>
              <a:rPr lang="zh-CN" altLang="en-US" dirty="0"/>
              <a:t>附近的回路</a:t>
            </a:r>
            <a:endParaRPr lang="en-US" altLang="zh-CN" dirty="0"/>
          </a:p>
          <a:p>
            <a:pPr fontAlgn="auto">
              <a:spcAft>
                <a:spcPts val="0"/>
              </a:spcAft>
              <a:buFont typeface="Wingdings" panose="05000000000000000000" pitchFamily="2" charset="2"/>
              <a:buChar char="n"/>
            </a:pPr>
            <a:r>
              <a:rPr lang="zh-CN" altLang="en-US" dirty="0"/>
              <a:t>干扰性质</a:t>
            </a:r>
            <a:r>
              <a:rPr lang="en-US" altLang="zh-CN" dirty="0"/>
              <a:t>——</a:t>
            </a:r>
            <a:r>
              <a:rPr lang="zh-CN" altLang="en-US" dirty="0"/>
              <a:t>差模电动势</a:t>
            </a:r>
            <a:r>
              <a:rPr lang="en-US" altLang="zh-CN" i="1" dirty="0"/>
              <a:t>e</a:t>
            </a:r>
            <a:endParaRPr lang="zh-CN" altLang="en-US" i="1" dirty="0"/>
          </a:p>
        </p:txBody>
      </p:sp>
      <p:sp>
        <p:nvSpPr>
          <p:cNvPr id="29" name="文本框 28"/>
          <p:cNvSpPr txBox="1"/>
          <p:nvPr/>
        </p:nvSpPr>
        <p:spPr>
          <a:xfrm>
            <a:off x="43468" y="5001036"/>
            <a:ext cx="21786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+mn-lt"/>
                <a:ea typeface="+mn-ea"/>
              </a:rPr>
              <a:t>长直导线在距导线中心</a:t>
            </a:r>
            <a:r>
              <a:rPr lang="en-US" altLang="zh-CN" sz="1400" i="1" dirty="0">
                <a:latin typeface="+mn-lt"/>
                <a:ea typeface="+mn-ea"/>
              </a:rPr>
              <a:t>r</a:t>
            </a:r>
            <a:r>
              <a:rPr lang="zh-CN" altLang="en-US" sz="1400" dirty="0">
                <a:latin typeface="+mn-lt"/>
                <a:ea typeface="+mn-ea"/>
              </a:rPr>
              <a:t>处的磁感应强度为：</a:t>
            </a:r>
          </a:p>
        </p:txBody>
      </p:sp>
      <p:sp>
        <p:nvSpPr>
          <p:cNvPr id="30" name="燕尾形箭头 29"/>
          <p:cNvSpPr/>
          <p:nvPr/>
        </p:nvSpPr>
        <p:spPr>
          <a:xfrm>
            <a:off x="4941930" y="5944062"/>
            <a:ext cx="430106" cy="254000"/>
          </a:xfrm>
          <a:prstGeom prst="notched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文本框 30"/>
          <p:cNvSpPr txBox="1"/>
          <p:nvPr/>
        </p:nvSpPr>
        <p:spPr>
          <a:xfrm>
            <a:off x="7239000" y="5409343"/>
            <a:ext cx="4191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FF0000"/>
                </a:solidFill>
              </a:rPr>
              <a:t>结论：减小互感耦合</a:t>
            </a:r>
            <a:r>
              <a:rPr lang="en-US" altLang="zh-CN" sz="2000" b="1" i="1" dirty="0">
                <a:solidFill>
                  <a:srgbClr val="FF0000"/>
                </a:solidFill>
                <a:latin typeface="+mn-lt"/>
              </a:rPr>
              <a:t>M </a:t>
            </a:r>
            <a:r>
              <a:rPr lang="zh-CN" altLang="en-US" sz="2000" b="1" dirty="0">
                <a:solidFill>
                  <a:srgbClr val="FF0000"/>
                </a:solidFill>
              </a:rPr>
              <a:t>的办法</a:t>
            </a:r>
            <a:endParaRPr lang="en-US" altLang="zh-CN" sz="2000" b="1" dirty="0">
              <a:solidFill>
                <a:srgbClr val="FF0000"/>
              </a:solidFill>
            </a:endParaRPr>
          </a:p>
          <a:p>
            <a:pPr marL="342900" indent="-342900">
              <a:buFont typeface="+mj-ea"/>
              <a:buAutoNum type="circleNumDbPlain"/>
            </a:pPr>
            <a:r>
              <a:rPr lang="zh-CN" altLang="en-US" sz="2000" b="1" dirty="0">
                <a:solidFill>
                  <a:srgbClr val="FF0000"/>
                </a:solidFill>
              </a:rPr>
              <a:t>减小受扰回路面积</a:t>
            </a:r>
            <a:r>
              <a:rPr lang="en-US" altLang="zh-CN" sz="2000" b="1" i="1" dirty="0">
                <a:solidFill>
                  <a:srgbClr val="FF0000"/>
                </a:solidFill>
                <a:latin typeface="+mn-lt"/>
              </a:rPr>
              <a:t>S</a:t>
            </a:r>
          </a:p>
          <a:p>
            <a:pPr marL="342900" indent="-342900">
              <a:buFont typeface="+mj-ea"/>
              <a:buAutoNum type="circleNumDbPlain"/>
            </a:pPr>
            <a:r>
              <a:rPr lang="zh-CN" altLang="en-US" sz="2000" b="1" dirty="0">
                <a:solidFill>
                  <a:srgbClr val="FF0000"/>
                </a:solidFill>
              </a:rPr>
              <a:t>增加距离</a:t>
            </a:r>
            <a:r>
              <a:rPr lang="en-US" altLang="zh-CN" sz="2000" b="1" i="1" dirty="0">
                <a:solidFill>
                  <a:srgbClr val="FF0000"/>
                </a:solidFill>
                <a:latin typeface="+mn-lt"/>
              </a:rPr>
              <a:t>d</a:t>
            </a:r>
          </a:p>
          <a:p>
            <a:pPr marL="342900" indent="-342900">
              <a:buFont typeface="+mj-ea"/>
              <a:buAutoNum type="circleNumDbPlain"/>
            </a:pPr>
            <a:r>
              <a:rPr lang="zh-CN" altLang="en-US" sz="2000" b="1" dirty="0">
                <a:solidFill>
                  <a:srgbClr val="FF0000"/>
                </a:solidFill>
                <a:latin typeface="+mn-lt"/>
              </a:rPr>
              <a:t>减小</a:t>
            </a:r>
            <a:r>
              <a:rPr lang="en-US" altLang="zh-CN" sz="2000" b="1" i="1" dirty="0">
                <a:solidFill>
                  <a:srgbClr val="FF0000"/>
                </a:solidFill>
                <a:latin typeface="+mn-lt"/>
                <a:sym typeface="Symbol" panose="05050102010706020507" pitchFamily="18" charset="2"/>
              </a:rPr>
              <a:t> </a:t>
            </a:r>
            <a:r>
              <a:rPr lang="en-US" altLang="zh-CN" sz="2000" b="1" dirty="0">
                <a:solidFill>
                  <a:srgbClr val="FF0000"/>
                </a:solidFill>
                <a:latin typeface="+mn-lt"/>
                <a:sym typeface="Symbol" panose="05050102010706020507" pitchFamily="18" charset="2"/>
              </a:rPr>
              <a:t>——</a:t>
            </a:r>
            <a:r>
              <a:rPr lang="zh-CN" altLang="en-US" sz="2000" b="1" dirty="0">
                <a:solidFill>
                  <a:srgbClr val="FF0000"/>
                </a:solidFill>
                <a:latin typeface="+mn-lt"/>
                <a:sym typeface="Symbol" panose="05050102010706020507" pitchFamily="18" charset="2"/>
              </a:rPr>
              <a:t>磁屏蔽</a:t>
            </a:r>
            <a:endParaRPr lang="zh-CN" altLang="en-US" sz="2000" b="1" dirty="0">
              <a:solidFill>
                <a:srgbClr val="FF0000"/>
              </a:solidFill>
              <a:latin typeface="+mn-lt"/>
            </a:endParaRPr>
          </a:p>
        </p:txBody>
      </p:sp>
      <p:pic>
        <p:nvPicPr>
          <p:cNvPr id="32" name="图片 3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018061" y="1828800"/>
            <a:ext cx="5733482" cy="3378713"/>
          </a:xfrm>
          <a:prstGeom prst="rect">
            <a:avLst/>
          </a:prstGeom>
        </p:spPr>
      </p:pic>
      <p:sp>
        <p:nvSpPr>
          <p:cNvPr id="33" name="爆炸形 1 32"/>
          <p:cNvSpPr/>
          <p:nvPr/>
        </p:nvSpPr>
        <p:spPr>
          <a:xfrm>
            <a:off x="7162800" y="1981200"/>
            <a:ext cx="3124200" cy="1049337"/>
          </a:xfrm>
          <a:prstGeom prst="irregularSeal1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tx1"/>
                </a:solidFill>
              </a:rPr>
              <a:t>干扰源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 animBg="1"/>
      <p:bldP spid="3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抗干扰对策</a:t>
            </a:r>
            <a:r>
              <a:rPr lang="en-US" altLang="zh-CN" dirty="0"/>
              <a:t>1</a:t>
            </a:r>
            <a:r>
              <a:rPr lang="zh-CN" altLang="en-US" dirty="0"/>
              <a:t>：从干扰源入手</a:t>
            </a:r>
          </a:p>
        </p:txBody>
      </p:sp>
      <p:sp>
        <p:nvSpPr>
          <p:cNvPr id="4" name="内容占位符 1"/>
          <p:cNvSpPr txBox="1">
            <a:spLocks/>
          </p:cNvSpPr>
          <p:nvPr/>
        </p:nvSpPr>
        <p:spPr>
          <a:xfrm>
            <a:off x="658701" y="1687786"/>
            <a:ext cx="9220200" cy="175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buFont typeface="Wingdings" panose="05000000000000000000" pitchFamily="2" charset="2"/>
              <a:buChar char="n"/>
            </a:pPr>
            <a:r>
              <a:rPr lang="zh-CN" altLang="en-US" sz="2600" dirty="0" smtClean="0"/>
              <a:t>减小感应回路面积</a:t>
            </a:r>
            <a:endParaRPr lang="en-US" altLang="zh-CN" sz="2600" dirty="0" smtClean="0"/>
          </a:p>
          <a:p>
            <a:pPr fontAlgn="auto">
              <a:spcAft>
                <a:spcPts val="0"/>
              </a:spcAft>
              <a:buFont typeface="Wingdings" panose="05000000000000000000" pitchFamily="2" charset="2"/>
              <a:buChar char="n"/>
            </a:pPr>
            <a:r>
              <a:rPr lang="zh-CN" altLang="en-US" sz="2600" dirty="0" smtClean="0"/>
              <a:t>敏感</a:t>
            </a:r>
            <a:r>
              <a:rPr lang="zh-CN" altLang="en-US" sz="2600" dirty="0"/>
              <a:t>的测量</a:t>
            </a:r>
            <a:r>
              <a:rPr lang="zh-CN" altLang="en-US" sz="2600" dirty="0" smtClean="0"/>
              <a:t>仪器置于</a:t>
            </a:r>
            <a:r>
              <a:rPr lang="zh-CN" altLang="en-US" sz="2600" dirty="0"/>
              <a:t>磁场较弱的</a:t>
            </a:r>
            <a:r>
              <a:rPr lang="zh-CN" altLang="en-US" sz="2600" dirty="0" smtClean="0"/>
              <a:t>区域</a:t>
            </a:r>
            <a:endParaRPr lang="zh-CN" altLang="en-US" sz="26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9677" y="3069263"/>
            <a:ext cx="7716156" cy="24384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5257800"/>
            <a:ext cx="1676400" cy="12573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9000" y="5651857"/>
            <a:ext cx="841382" cy="795249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228600" y="3867687"/>
            <a:ext cx="213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回路面积大，回路内磁场加强</a:t>
            </a:r>
            <a:endParaRPr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7391399" y="2448332"/>
            <a:ext cx="24875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回路面积小，回路外磁场部分抵消</a:t>
            </a:r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1585138" y="2829412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右手定则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731772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2"/>
          <p:cNvSpPr txBox="1">
            <a:spLocks/>
          </p:cNvSpPr>
          <p:nvPr/>
        </p:nvSpPr>
        <p:spPr>
          <a:xfrm>
            <a:off x="658699" y="990600"/>
            <a:ext cx="11162884" cy="57418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</a:pPr>
            <a:endParaRPr lang="zh-CN" altLang="en-US" sz="4400" b="1" dirty="0">
              <a:solidFill>
                <a:srgbClr val="002060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58701" y="975601"/>
            <a:ext cx="2770299" cy="574183"/>
          </a:xfrm>
        </p:spPr>
        <p:txBody>
          <a:bodyPr>
            <a:normAutofit/>
          </a:bodyPr>
          <a:lstStyle/>
          <a:p>
            <a:r>
              <a:rPr lang="zh-CN" altLang="en-US" dirty="0"/>
              <a:t>干扰三要素</a:t>
            </a:r>
          </a:p>
        </p:txBody>
      </p:sp>
      <p:sp>
        <p:nvSpPr>
          <p:cNvPr id="10" name="圆角矩形 9"/>
          <p:cNvSpPr/>
          <p:nvPr/>
        </p:nvSpPr>
        <p:spPr>
          <a:xfrm>
            <a:off x="1149927" y="2050274"/>
            <a:ext cx="2133600" cy="9144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dirty="0"/>
              <a:t>干扰源</a:t>
            </a:r>
          </a:p>
        </p:txBody>
      </p:sp>
      <p:sp>
        <p:nvSpPr>
          <p:cNvPr id="11" name="圆角矩形 10"/>
          <p:cNvSpPr/>
          <p:nvPr/>
        </p:nvSpPr>
        <p:spPr>
          <a:xfrm>
            <a:off x="3962400" y="2057400"/>
            <a:ext cx="2133600" cy="9144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3200" dirty="0"/>
              <a:t>耦和途径</a:t>
            </a:r>
          </a:p>
        </p:txBody>
      </p:sp>
      <p:sp>
        <p:nvSpPr>
          <p:cNvPr id="12" name="圆角矩形 11"/>
          <p:cNvSpPr/>
          <p:nvPr/>
        </p:nvSpPr>
        <p:spPr>
          <a:xfrm>
            <a:off x="7137051" y="2057400"/>
            <a:ext cx="1991783" cy="9144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3200" dirty="0"/>
              <a:t>受扰对象</a:t>
            </a:r>
          </a:p>
        </p:txBody>
      </p:sp>
      <p:sp>
        <p:nvSpPr>
          <p:cNvPr id="14" name="左大括号 13"/>
          <p:cNvSpPr/>
          <p:nvPr/>
        </p:nvSpPr>
        <p:spPr>
          <a:xfrm>
            <a:off x="788460" y="3886200"/>
            <a:ext cx="278340" cy="838200"/>
          </a:xfrm>
          <a:prstGeom prst="lef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7134295" y="3435015"/>
            <a:ext cx="24970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2400" b="1" dirty="0" smtClean="0"/>
              <a:t>附近的</a:t>
            </a:r>
            <a:r>
              <a:rPr lang="zh-CN" altLang="en-US" sz="2400" b="1" dirty="0"/>
              <a:t>导体</a:t>
            </a:r>
            <a:endParaRPr lang="en-US" altLang="zh-CN" sz="2400" b="1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34F6D281-64EA-4183-BA05-33EA19CA5EA4}"/>
              </a:ext>
            </a:extLst>
          </p:cNvPr>
          <p:cNvSpPr txBox="1"/>
          <p:nvPr/>
        </p:nvSpPr>
        <p:spPr>
          <a:xfrm>
            <a:off x="1167611" y="3436893"/>
            <a:ext cx="2881606" cy="713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AutoNum type="arabicPeriod"/>
            </a:pPr>
            <a:r>
              <a:rPr lang="zh-CN" altLang="en-US" sz="2400" b="1" dirty="0"/>
              <a:t>电压型干扰源</a:t>
            </a:r>
            <a:endParaRPr lang="en-US" altLang="zh-CN" sz="2400" b="1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A4AD55B-303D-47C5-8E53-374B643537AD}"/>
              </a:ext>
            </a:extLst>
          </p:cNvPr>
          <p:cNvSpPr txBox="1"/>
          <p:nvPr/>
        </p:nvSpPr>
        <p:spPr>
          <a:xfrm>
            <a:off x="4185888" y="3464417"/>
            <a:ext cx="2402858" cy="713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2400" b="1" dirty="0"/>
              <a:t>空间分布电容</a:t>
            </a:r>
            <a:endParaRPr lang="en-US" altLang="zh-CN" sz="2400" b="1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6DC0DF9B-6796-4E75-B3BE-5C592B7502CA}"/>
              </a:ext>
            </a:extLst>
          </p:cNvPr>
          <p:cNvSpPr txBox="1"/>
          <p:nvPr/>
        </p:nvSpPr>
        <p:spPr>
          <a:xfrm>
            <a:off x="1116693" y="5266838"/>
            <a:ext cx="26172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开关电路中</a:t>
            </a:r>
            <a:r>
              <a:rPr lang="en-US" altLang="zh-CN" sz="1600" dirty="0"/>
              <a:t>IGBT</a:t>
            </a:r>
            <a:r>
              <a:rPr lang="zh-CN" altLang="en-US" sz="1600" dirty="0"/>
              <a:t>动作时会带来较大的</a:t>
            </a:r>
            <a:r>
              <a:rPr lang="en-US" altLang="zh-CN" sz="1600" dirty="0"/>
              <a:t>du/dt</a:t>
            </a:r>
            <a:r>
              <a:rPr lang="zh-CN" altLang="en-US" sz="1600" dirty="0"/>
              <a:t>和</a:t>
            </a:r>
            <a:r>
              <a:rPr lang="en-US" altLang="zh-CN" sz="1600" dirty="0"/>
              <a:t>di/dt</a:t>
            </a:r>
            <a:r>
              <a:rPr lang="zh-CN" altLang="en-US" sz="1600" dirty="0"/>
              <a:t>。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44D1EE15-F0E0-4850-A4CC-93FBD675D0F6}"/>
              </a:ext>
            </a:extLst>
          </p:cNvPr>
          <p:cNvSpPr txBox="1"/>
          <p:nvPr/>
        </p:nvSpPr>
        <p:spPr>
          <a:xfrm>
            <a:off x="4038600" y="3295140"/>
            <a:ext cx="26172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C*du/dt </a:t>
            </a:r>
            <a:r>
              <a:rPr lang="zh-CN" altLang="en-US" sz="1600" dirty="0"/>
              <a:t>共模干扰电流</a:t>
            </a:r>
          </a:p>
        </p:txBody>
      </p:sp>
      <p:sp>
        <p:nvSpPr>
          <p:cNvPr id="25" name="圆角矩形 11">
            <a:extLst>
              <a:ext uri="{FF2B5EF4-FFF2-40B4-BE49-F238E27FC236}">
                <a16:creationId xmlns:a16="http://schemas.microsoft.com/office/drawing/2014/main" id="{1817C3F7-5BFE-48FA-AB00-310479A28859}"/>
              </a:ext>
            </a:extLst>
          </p:cNvPr>
          <p:cNvSpPr/>
          <p:nvPr/>
        </p:nvSpPr>
        <p:spPr>
          <a:xfrm>
            <a:off x="9829800" y="2057400"/>
            <a:ext cx="1991783" cy="9144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3200" dirty="0"/>
              <a:t>干扰性质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24333EF4-A0CF-46EB-86E1-0C74FF61896D}"/>
              </a:ext>
            </a:extLst>
          </p:cNvPr>
          <p:cNvSpPr txBox="1"/>
          <p:nvPr/>
        </p:nvSpPr>
        <p:spPr>
          <a:xfrm>
            <a:off x="10210800" y="3704845"/>
            <a:ext cx="123724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600" dirty="0"/>
              <a:t>共模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7F9512C2-E6C4-45F3-86CF-C8E5CDD38D01}"/>
              </a:ext>
            </a:extLst>
          </p:cNvPr>
          <p:cNvSpPr txBox="1"/>
          <p:nvPr/>
        </p:nvSpPr>
        <p:spPr>
          <a:xfrm>
            <a:off x="10211877" y="4390557"/>
            <a:ext cx="123724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600" dirty="0"/>
              <a:t>差模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43B7E823-A6FD-45E9-A835-8824DE814AE9}"/>
              </a:ext>
            </a:extLst>
          </p:cNvPr>
          <p:cNvSpPr txBox="1"/>
          <p:nvPr/>
        </p:nvSpPr>
        <p:spPr>
          <a:xfrm>
            <a:off x="230783" y="2872195"/>
            <a:ext cx="489342" cy="26298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1" dirty="0"/>
              <a:t>典型的电气干扰</a:t>
            </a:r>
            <a:endParaRPr lang="en-US" altLang="zh-CN" sz="1600" b="1" dirty="0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D504CCF0-552B-4468-8AFF-9DE17056F5B4}"/>
              </a:ext>
            </a:extLst>
          </p:cNvPr>
          <p:cNvSpPr txBox="1"/>
          <p:nvPr/>
        </p:nvSpPr>
        <p:spPr>
          <a:xfrm>
            <a:off x="7137051" y="4239920"/>
            <a:ext cx="18545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2400" b="1" dirty="0"/>
              <a:t>附近</a:t>
            </a:r>
            <a:r>
              <a:rPr lang="zh-CN" altLang="en-US" sz="2400" b="1" dirty="0" smtClean="0"/>
              <a:t>的</a:t>
            </a:r>
            <a:r>
              <a:rPr lang="zh-CN" altLang="en-US" sz="2400" b="1" dirty="0"/>
              <a:t>回路</a:t>
            </a:r>
            <a:endParaRPr lang="en-US" altLang="zh-CN" sz="2400" b="1" dirty="0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6AF8AC55-A501-49CB-BF44-4FD4C884CDCC}"/>
              </a:ext>
            </a:extLst>
          </p:cNvPr>
          <p:cNvSpPr txBox="1"/>
          <p:nvPr/>
        </p:nvSpPr>
        <p:spPr>
          <a:xfrm>
            <a:off x="4166225" y="4239920"/>
            <a:ext cx="2402858" cy="713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2400" b="1" dirty="0"/>
              <a:t>空间分布互感</a:t>
            </a:r>
            <a:endParaRPr lang="en-US" altLang="zh-CN" sz="2400" b="1" dirty="0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684F305D-2B74-41F2-B00F-E4469596B2D0}"/>
              </a:ext>
            </a:extLst>
          </p:cNvPr>
          <p:cNvSpPr txBox="1"/>
          <p:nvPr/>
        </p:nvSpPr>
        <p:spPr>
          <a:xfrm>
            <a:off x="1220319" y="4239920"/>
            <a:ext cx="2881606" cy="713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2400" b="1" dirty="0"/>
              <a:t>2. </a:t>
            </a:r>
            <a:r>
              <a:rPr lang="zh-CN" altLang="en-US" sz="2400" b="1" dirty="0"/>
              <a:t>电流型干扰源</a:t>
            </a:r>
            <a:endParaRPr lang="en-US" altLang="zh-CN" sz="2400" b="1" dirty="0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132FD926-CF00-479F-B8B5-C51C82D6CA14}"/>
              </a:ext>
            </a:extLst>
          </p:cNvPr>
          <p:cNvSpPr txBox="1"/>
          <p:nvPr/>
        </p:nvSpPr>
        <p:spPr>
          <a:xfrm>
            <a:off x="4101925" y="5266264"/>
            <a:ext cx="26172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M*di/dt </a:t>
            </a:r>
            <a:r>
              <a:rPr lang="zh-CN" altLang="en-US" sz="1600" dirty="0"/>
              <a:t>差模电动势</a:t>
            </a:r>
          </a:p>
        </p:txBody>
      </p:sp>
    </p:spTree>
    <p:extLst>
      <p:ext uri="{BB962C8B-B14F-4D97-AF65-F5344CB8AC3E}">
        <p14:creationId xmlns:p14="http://schemas.microsoft.com/office/powerpoint/2010/main" val="1293983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4" grpId="0" animBg="1"/>
      <p:bldP spid="15" grpId="0"/>
      <p:bldP spid="19" grpId="0"/>
      <p:bldP spid="20" grpId="0"/>
      <p:bldP spid="21" grpId="0"/>
      <p:bldP spid="22" grpId="0"/>
      <p:bldP spid="25" grpId="0" animBg="1"/>
      <p:bldP spid="26" grpId="0"/>
      <p:bldP spid="27" grpId="0"/>
      <p:bldP spid="18" grpId="0"/>
      <p:bldP spid="28" grpId="0"/>
      <p:bldP spid="30" grpId="0"/>
      <p:bldP spid="31" grpId="0"/>
      <p:bldP spid="3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658701" y="975601"/>
            <a:ext cx="5970699" cy="574183"/>
          </a:xfrm>
        </p:spPr>
        <p:txBody>
          <a:bodyPr/>
          <a:lstStyle/>
          <a:p>
            <a:r>
              <a:rPr lang="zh-CN" altLang="en-US" dirty="0"/>
              <a:t>抗干扰对策</a:t>
            </a:r>
            <a:r>
              <a:rPr lang="en-US" altLang="zh-CN" dirty="0"/>
              <a:t>2</a:t>
            </a:r>
            <a:r>
              <a:rPr lang="zh-CN" altLang="en-US" dirty="0"/>
              <a:t>：从耦合途径入手</a:t>
            </a:r>
          </a:p>
        </p:txBody>
      </p:sp>
      <p:sp>
        <p:nvSpPr>
          <p:cNvPr id="4" name="内容占位符 1"/>
          <p:cNvSpPr txBox="1">
            <a:spLocks/>
          </p:cNvSpPr>
          <p:nvPr/>
        </p:nvSpPr>
        <p:spPr>
          <a:xfrm>
            <a:off x="658283" y="1628423"/>
            <a:ext cx="11163300" cy="18192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buFont typeface="Wingdings" panose="05000000000000000000" pitchFamily="2" charset="2"/>
              <a:buChar char="n"/>
            </a:pPr>
            <a:r>
              <a:rPr lang="zh-CN" altLang="en-US" dirty="0"/>
              <a:t>采用磁屏蔽，切断耦合途径</a:t>
            </a:r>
            <a:endParaRPr lang="en-US" altLang="zh-CN" dirty="0"/>
          </a:p>
          <a:p>
            <a:pPr marL="800100" lvl="1" indent="-342900" fontAlgn="auto">
              <a:spcAft>
                <a:spcPts val="0"/>
              </a:spcAft>
              <a:buFont typeface="+mj-ea"/>
              <a:buAutoNum type="circleNumDbPlain"/>
            </a:pPr>
            <a:r>
              <a:rPr lang="zh-CN" altLang="en-US" dirty="0"/>
              <a:t>用</a:t>
            </a:r>
            <a:r>
              <a:rPr lang="zh-CN" altLang="en-US" dirty="0">
                <a:solidFill>
                  <a:srgbClr val="FF0000"/>
                </a:solidFill>
              </a:rPr>
              <a:t>磁导率高的导磁材料</a:t>
            </a:r>
            <a:r>
              <a:rPr lang="zh-CN" altLang="en-US" dirty="0"/>
              <a:t>（钢材、软磁粉材制成的隔磁片等</a:t>
            </a:r>
            <a:r>
              <a:rPr lang="zh-CN" altLang="en-US" dirty="0" smtClean="0"/>
              <a:t>）做成屏蔽罩</a:t>
            </a:r>
            <a:endParaRPr lang="en-US" altLang="zh-CN" dirty="0" smtClean="0"/>
          </a:p>
          <a:p>
            <a:pPr marL="800100" lvl="1" indent="-342900" fontAlgn="auto">
              <a:spcAft>
                <a:spcPts val="0"/>
              </a:spcAft>
              <a:buFont typeface="+mj-ea"/>
              <a:buAutoNum type="circleNumDbPlain"/>
            </a:pPr>
            <a:r>
              <a:rPr lang="zh-CN" altLang="en-US" dirty="0" smtClean="0"/>
              <a:t>磁导率受多种因素影响，如温度、外加磁场频率、饱和等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699" y="3216620"/>
            <a:ext cx="3705225" cy="33813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400" y="3779779"/>
            <a:ext cx="3617962" cy="252978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67800" y="4275222"/>
            <a:ext cx="1038225" cy="103822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06025" y="4199021"/>
            <a:ext cx="1209675" cy="119062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9290890" y="5514082"/>
            <a:ext cx="2530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套磁性外壳前后的电感</a:t>
            </a:r>
          </a:p>
        </p:txBody>
      </p:sp>
    </p:spTree>
    <p:extLst>
      <p:ext uri="{BB962C8B-B14F-4D97-AF65-F5344CB8AC3E}">
        <p14:creationId xmlns:p14="http://schemas.microsoft.com/office/powerpoint/2010/main" val="20487006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 txBox="1">
            <a:spLocks/>
          </p:cNvSpPr>
          <p:nvPr/>
        </p:nvSpPr>
        <p:spPr>
          <a:xfrm>
            <a:off x="457200" y="949867"/>
            <a:ext cx="11162884" cy="574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zh-CN" altLang="en-US" dirty="0"/>
              <a:t>抗干扰对策</a:t>
            </a:r>
            <a:r>
              <a:rPr lang="en-US" altLang="zh-CN" dirty="0"/>
              <a:t>3</a:t>
            </a:r>
            <a:r>
              <a:rPr lang="zh-CN" altLang="en-US" dirty="0"/>
              <a:t>：从受扰对象入手</a:t>
            </a:r>
          </a:p>
        </p:txBody>
      </p:sp>
      <p:sp>
        <p:nvSpPr>
          <p:cNvPr id="4" name="内容占位符 1"/>
          <p:cNvSpPr txBox="1">
            <a:spLocks/>
          </p:cNvSpPr>
          <p:nvPr/>
        </p:nvSpPr>
        <p:spPr>
          <a:xfrm>
            <a:off x="1028700" y="1685925"/>
            <a:ext cx="11163300" cy="18192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buFont typeface="Wingdings" panose="05000000000000000000" pitchFamily="2" charset="2"/>
              <a:buChar char="n"/>
            </a:pPr>
            <a:r>
              <a:rPr lang="zh-CN" altLang="en-US" dirty="0"/>
              <a:t>增强受扰对象的抗干扰能力</a:t>
            </a:r>
            <a:endParaRPr lang="en-US" altLang="zh-CN" dirty="0"/>
          </a:p>
          <a:p>
            <a:pPr marL="914400" lvl="1" indent="-457200" fontAlgn="auto">
              <a:spcAft>
                <a:spcPts val="0"/>
              </a:spcAft>
              <a:buFont typeface="+mj-ea"/>
              <a:buAutoNum type="circleNumDbPlain"/>
            </a:pPr>
            <a:r>
              <a:rPr lang="zh-CN" altLang="en-US" dirty="0" smtClean="0"/>
              <a:t>尽可能减小敏感回路的感应面积</a:t>
            </a:r>
            <a:endParaRPr lang="en-US" altLang="zh-CN" dirty="0" smtClean="0"/>
          </a:p>
          <a:p>
            <a:pPr marL="914400" lvl="1" indent="-457200" fontAlgn="auto">
              <a:spcAft>
                <a:spcPts val="0"/>
              </a:spcAft>
              <a:buFont typeface="+mj-ea"/>
              <a:buAutoNum type="circleNumDbPlain"/>
            </a:pPr>
            <a:r>
              <a:rPr lang="zh-CN" altLang="en-US" dirty="0" smtClean="0"/>
              <a:t>信号</a:t>
            </a:r>
            <a:r>
              <a:rPr lang="zh-CN" altLang="en-US" dirty="0"/>
              <a:t>线采用屏蔽双绞线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9190" y="3828950"/>
            <a:ext cx="3457346" cy="180396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1560" y="5445257"/>
            <a:ext cx="539407" cy="51140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4800" y="5418050"/>
            <a:ext cx="563303" cy="56581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6395" y="3733800"/>
            <a:ext cx="3219450" cy="2131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5600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>
            <a:spLocks/>
          </p:cNvSpPr>
          <p:nvPr/>
        </p:nvSpPr>
        <p:spPr>
          <a:xfrm>
            <a:off x="658701" y="999857"/>
            <a:ext cx="11162884" cy="574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zh-CN" altLang="en-US"/>
              <a:t>抗干扰设计实例</a:t>
            </a:r>
            <a:r>
              <a:rPr lang="en-US" altLang="zh-CN"/>
              <a:t>-</a:t>
            </a:r>
            <a:r>
              <a:rPr lang="zh-CN" altLang="en-US"/>
              <a:t>反激开关电源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0600" y="1574040"/>
            <a:ext cx="4617355" cy="5308216"/>
          </a:xfrm>
          <a:prstGeom prst="rect">
            <a:avLst/>
          </a:prstGeom>
        </p:spPr>
      </p:pic>
      <p:sp>
        <p:nvSpPr>
          <p:cNvPr id="5" name="任意多边形 4"/>
          <p:cNvSpPr/>
          <p:nvPr/>
        </p:nvSpPr>
        <p:spPr>
          <a:xfrm>
            <a:off x="1454192" y="2776692"/>
            <a:ext cx="609600" cy="1163782"/>
          </a:xfrm>
          <a:custGeom>
            <a:avLst/>
            <a:gdLst>
              <a:gd name="connsiteX0" fmla="*/ 0 w 609600"/>
              <a:gd name="connsiteY0" fmla="*/ 0 h 1163782"/>
              <a:gd name="connsiteX1" fmla="*/ 55418 w 609600"/>
              <a:gd name="connsiteY1" fmla="*/ 36946 h 1163782"/>
              <a:gd name="connsiteX2" fmla="*/ 92364 w 609600"/>
              <a:gd name="connsiteY2" fmla="*/ 46182 h 1163782"/>
              <a:gd name="connsiteX3" fmla="*/ 157018 w 609600"/>
              <a:gd name="connsiteY3" fmla="*/ 64655 h 1163782"/>
              <a:gd name="connsiteX4" fmla="*/ 369455 w 609600"/>
              <a:gd name="connsiteY4" fmla="*/ 175491 h 1163782"/>
              <a:gd name="connsiteX5" fmla="*/ 471055 w 609600"/>
              <a:gd name="connsiteY5" fmla="*/ 267855 h 1163782"/>
              <a:gd name="connsiteX6" fmla="*/ 498764 w 609600"/>
              <a:gd name="connsiteY6" fmla="*/ 286328 h 1163782"/>
              <a:gd name="connsiteX7" fmla="*/ 526473 w 609600"/>
              <a:gd name="connsiteY7" fmla="*/ 350982 h 1163782"/>
              <a:gd name="connsiteX8" fmla="*/ 554182 w 609600"/>
              <a:gd name="connsiteY8" fmla="*/ 415637 h 1163782"/>
              <a:gd name="connsiteX9" fmla="*/ 572655 w 609600"/>
              <a:gd name="connsiteY9" fmla="*/ 526473 h 1163782"/>
              <a:gd name="connsiteX10" fmla="*/ 581891 w 609600"/>
              <a:gd name="connsiteY10" fmla="*/ 572655 h 1163782"/>
              <a:gd name="connsiteX11" fmla="*/ 609600 w 609600"/>
              <a:gd name="connsiteY11" fmla="*/ 683491 h 1163782"/>
              <a:gd name="connsiteX12" fmla="*/ 600364 w 609600"/>
              <a:gd name="connsiteY12" fmla="*/ 1089891 h 1163782"/>
              <a:gd name="connsiteX13" fmla="*/ 591128 w 609600"/>
              <a:gd name="connsiteY13" fmla="*/ 1136073 h 1163782"/>
              <a:gd name="connsiteX14" fmla="*/ 581891 w 609600"/>
              <a:gd name="connsiteY14" fmla="*/ 1163782 h 1163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09600" h="1163782">
                <a:moveTo>
                  <a:pt x="0" y="0"/>
                </a:moveTo>
                <a:cubicBezTo>
                  <a:pt x="18473" y="12315"/>
                  <a:pt x="35560" y="27017"/>
                  <a:pt x="55418" y="36946"/>
                </a:cubicBezTo>
                <a:cubicBezTo>
                  <a:pt x="66772" y="42623"/>
                  <a:pt x="80117" y="42842"/>
                  <a:pt x="92364" y="46182"/>
                </a:cubicBezTo>
                <a:cubicBezTo>
                  <a:pt x="113988" y="52079"/>
                  <a:pt x="135467" y="58497"/>
                  <a:pt x="157018" y="64655"/>
                </a:cubicBezTo>
                <a:cubicBezTo>
                  <a:pt x="362963" y="208815"/>
                  <a:pt x="124789" y="53157"/>
                  <a:pt x="369455" y="175491"/>
                </a:cubicBezTo>
                <a:cubicBezTo>
                  <a:pt x="420863" y="201195"/>
                  <a:pt x="421805" y="235021"/>
                  <a:pt x="471055" y="267855"/>
                </a:cubicBezTo>
                <a:lnTo>
                  <a:pt x="498764" y="286328"/>
                </a:lnTo>
                <a:cubicBezTo>
                  <a:pt x="517986" y="363220"/>
                  <a:pt x="494580" y="287196"/>
                  <a:pt x="526473" y="350982"/>
                </a:cubicBezTo>
                <a:cubicBezTo>
                  <a:pt x="536959" y="371954"/>
                  <a:pt x="544946" y="394085"/>
                  <a:pt x="554182" y="415637"/>
                </a:cubicBezTo>
                <a:cubicBezTo>
                  <a:pt x="575948" y="524474"/>
                  <a:pt x="549742" y="388995"/>
                  <a:pt x="572655" y="526473"/>
                </a:cubicBezTo>
                <a:cubicBezTo>
                  <a:pt x="575236" y="541958"/>
                  <a:pt x="579671" y="557114"/>
                  <a:pt x="581891" y="572655"/>
                </a:cubicBezTo>
                <a:cubicBezTo>
                  <a:pt x="596158" y="672521"/>
                  <a:pt x="574149" y="630313"/>
                  <a:pt x="609600" y="683491"/>
                </a:cubicBezTo>
                <a:cubicBezTo>
                  <a:pt x="606521" y="818958"/>
                  <a:pt x="605890" y="954502"/>
                  <a:pt x="600364" y="1089891"/>
                </a:cubicBezTo>
                <a:cubicBezTo>
                  <a:pt x="599724" y="1105577"/>
                  <a:pt x="594936" y="1120843"/>
                  <a:pt x="591128" y="1136073"/>
                </a:cubicBezTo>
                <a:cubicBezTo>
                  <a:pt x="588767" y="1145518"/>
                  <a:pt x="581891" y="1163782"/>
                  <a:pt x="581891" y="1163782"/>
                </a:cubicBezTo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任意多边形 5"/>
          <p:cNvSpPr/>
          <p:nvPr/>
        </p:nvSpPr>
        <p:spPr>
          <a:xfrm>
            <a:off x="5246705" y="4301308"/>
            <a:ext cx="2144695" cy="2328092"/>
          </a:xfrm>
          <a:custGeom>
            <a:avLst/>
            <a:gdLst>
              <a:gd name="connsiteX0" fmla="*/ 687632 w 2144695"/>
              <a:gd name="connsiteY0" fmla="*/ 0 h 2328092"/>
              <a:gd name="connsiteX1" fmla="*/ 669159 w 2144695"/>
              <a:gd name="connsiteY1" fmla="*/ 1838036 h 2328092"/>
              <a:gd name="connsiteX2" fmla="*/ 1094032 w 2144695"/>
              <a:gd name="connsiteY2" fmla="*/ 1524000 h 2328092"/>
              <a:gd name="connsiteX3" fmla="*/ 1057086 w 2144695"/>
              <a:gd name="connsiteY3" fmla="*/ 212436 h 2328092"/>
              <a:gd name="connsiteX4" fmla="*/ 1888359 w 2144695"/>
              <a:gd name="connsiteY4" fmla="*/ 110836 h 2328092"/>
              <a:gd name="connsiteX5" fmla="*/ 1943777 w 2144695"/>
              <a:gd name="connsiteY5" fmla="*/ 258618 h 2328092"/>
              <a:gd name="connsiteX6" fmla="*/ 2119268 w 2144695"/>
              <a:gd name="connsiteY6" fmla="*/ 286327 h 2328092"/>
              <a:gd name="connsiteX7" fmla="*/ 2073086 w 2144695"/>
              <a:gd name="connsiteY7" fmla="*/ 665018 h 2328092"/>
              <a:gd name="connsiteX8" fmla="*/ 1472723 w 2144695"/>
              <a:gd name="connsiteY8" fmla="*/ 738909 h 2328092"/>
              <a:gd name="connsiteX9" fmla="*/ 1306468 w 2144695"/>
              <a:gd name="connsiteY9" fmla="*/ 1717964 h 2328092"/>
              <a:gd name="connsiteX10" fmla="*/ 807704 w 2144695"/>
              <a:gd name="connsiteY10" fmla="*/ 2189018 h 2328092"/>
              <a:gd name="connsiteX11" fmla="*/ 50323 w 2144695"/>
              <a:gd name="connsiteY11" fmla="*/ 2133600 h 2328092"/>
              <a:gd name="connsiteX12" fmla="*/ 68795 w 2144695"/>
              <a:gd name="connsiteY12" fmla="*/ 36946 h 2328092"/>
              <a:gd name="connsiteX13" fmla="*/ 68795 w 2144695"/>
              <a:gd name="connsiteY13" fmla="*/ 36946 h 2328092"/>
              <a:gd name="connsiteX14" fmla="*/ 68795 w 2144695"/>
              <a:gd name="connsiteY14" fmla="*/ 36946 h 2328092"/>
              <a:gd name="connsiteX15" fmla="*/ 68795 w 2144695"/>
              <a:gd name="connsiteY15" fmla="*/ 36946 h 2328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144695" h="2328092">
                <a:moveTo>
                  <a:pt x="687632" y="0"/>
                </a:moveTo>
                <a:cubicBezTo>
                  <a:pt x="644529" y="792018"/>
                  <a:pt x="601426" y="1584036"/>
                  <a:pt x="669159" y="1838036"/>
                </a:cubicBezTo>
                <a:cubicBezTo>
                  <a:pt x="736892" y="2092036"/>
                  <a:pt x="1029378" y="1794933"/>
                  <a:pt x="1094032" y="1524000"/>
                </a:cubicBezTo>
                <a:cubicBezTo>
                  <a:pt x="1158686" y="1253067"/>
                  <a:pt x="924698" y="447963"/>
                  <a:pt x="1057086" y="212436"/>
                </a:cubicBezTo>
                <a:cubicBezTo>
                  <a:pt x="1189474" y="-23091"/>
                  <a:pt x="1740577" y="103139"/>
                  <a:pt x="1888359" y="110836"/>
                </a:cubicBezTo>
                <a:cubicBezTo>
                  <a:pt x="2036141" y="118533"/>
                  <a:pt x="1905292" y="229370"/>
                  <a:pt x="1943777" y="258618"/>
                </a:cubicBezTo>
                <a:cubicBezTo>
                  <a:pt x="1982262" y="287866"/>
                  <a:pt x="2097717" y="218594"/>
                  <a:pt x="2119268" y="286327"/>
                </a:cubicBezTo>
                <a:cubicBezTo>
                  <a:pt x="2140819" y="354060"/>
                  <a:pt x="2180844" y="589588"/>
                  <a:pt x="2073086" y="665018"/>
                </a:cubicBezTo>
                <a:cubicBezTo>
                  <a:pt x="1965329" y="740448"/>
                  <a:pt x="1600493" y="563418"/>
                  <a:pt x="1472723" y="738909"/>
                </a:cubicBezTo>
                <a:cubicBezTo>
                  <a:pt x="1344953" y="914400"/>
                  <a:pt x="1417304" y="1476279"/>
                  <a:pt x="1306468" y="1717964"/>
                </a:cubicBezTo>
                <a:cubicBezTo>
                  <a:pt x="1195632" y="1959649"/>
                  <a:pt x="1017061" y="2119745"/>
                  <a:pt x="807704" y="2189018"/>
                </a:cubicBezTo>
                <a:cubicBezTo>
                  <a:pt x="598347" y="2258291"/>
                  <a:pt x="173474" y="2492279"/>
                  <a:pt x="50323" y="2133600"/>
                </a:cubicBezTo>
                <a:cubicBezTo>
                  <a:pt x="-72828" y="1774921"/>
                  <a:pt x="68795" y="36946"/>
                  <a:pt x="68795" y="36946"/>
                </a:cubicBezTo>
                <a:lnTo>
                  <a:pt x="68795" y="36946"/>
                </a:lnTo>
                <a:lnTo>
                  <a:pt x="68795" y="36946"/>
                </a:lnTo>
                <a:lnTo>
                  <a:pt x="68795" y="36946"/>
                </a:lnTo>
              </a:path>
            </a:pathLst>
          </a:custGeom>
          <a:noFill/>
          <a:ln w="38100">
            <a:solidFill>
              <a:srgbClr val="FFFF0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7467600" y="4419600"/>
            <a:ext cx="2133600" cy="1981200"/>
          </a:xfrm>
          <a:prstGeom prst="ellipse">
            <a:avLst/>
          </a:prstGeom>
          <a:noFill/>
          <a:ln w="19050">
            <a:solidFill>
              <a:schemeClr val="accent4">
                <a:lumMod val="50000"/>
                <a:lumOff val="50000"/>
              </a:schemeClr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9415646" y="4514579"/>
            <a:ext cx="1676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accent4">
                    <a:lumMod val="75000"/>
                    <a:lumOff val="25000"/>
                  </a:schemeClr>
                </a:solidFill>
              </a:rPr>
              <a:t>PWM</a:t>
            </a:r>
            <a:r>
              <a:rPr lang="zh-CN" altLang="en-US" sz="1400" dirty="0">
                <a:solidFill>
                  <a:schemeClr val="accent4">
                    <a:lumMod val="75000"/>
                    <a:lumOff val="25000"/>
                  </a:schemeClr>
                </a:solidFill>
              </a:rPr>
              <a:t>控制</a:t>
            </a:r>
            <a:endParaRPr lang="en-US" altLang="zh-CN" sz="1400" dirty="0">
              <a:solidFill>
                <a:schemeClr val="accent4">
                  <a:lumMod val="75000"/>
                  <a:lumOff val="25000"/>
                </a:schemeClr>
              </a:solidFill>
            </a:endParaRPr>
          </a:p>
          <a:p>
            <a:r>
              <a:rPr lang="zh-CN" altLang="en-US" sz="1400" dirty="0">
                <a:solidFill>
                  <a:schemeClr val="accent4">
                    <a:lumMod val="75000"/>
                    <a:lumOff val="25000"/>
                  </a:schemeClr>
                </a:solidFill>
              </a:rPr>
              <a:t>和反馈回路</a:t>
            </a:r>
          </a:p>
        </p:txBody>
      </p:sp>
      <p:sp>
        <p:nvSpPr>
          <p:cNvPr id="11" name="椭圆 10"/>
          <p:cNvSpPr/>
          <p:nvPr/>
        </p:nvSpPr>
        <p:spPr>
          <a:xfrm>
            <a:off x="6781800" y="4419600"/>
            <a:ext cx="228600" cy="762000"/>
          </a:xfrm>
          <a:prstGeom prst="ellipse">
            <a:avLst/>
          </a:prstGeom>
          <a:noFill/>
          <a:ln w="28575">
            <a:solidFill>
              <a:srgbClr val="FF00FF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245" y="1713139"/>
            <a:ext cx="4956245" cy="3290888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2699299" y="2268261"/>
            <a:ext cx="754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FF"/>
                </a:solidFill>
              </a:rPr>
              <a:t>动点</a:t>
            </a:r>
          </a:p>
        </p:txBody>
      </p:sp>
      <p:cxnSp>
        <p:nvCxnSpPr>
          <p:cNvPr id="20" name="直接连接符 19"/>
          <p:cNvCxnSpPr>
            <a:cxnSpLocks/>
          </p:cNvCxnSpPr>
          <p:nvPr/>
        </p:nvCxnSpPr>
        <p:spPr>
          <a:xfrm>
            <a:off x="3377665" y="2300588"/>
            <a:ext cx="0" cy="290212"/>
          </a:xfrm>
          <a:prstGeom prst="line">
            <a:avLst/>
          </a:prstGeom>
          <a:ln w="28575">
            <a:solidFill>
              <a:srgbClr val="FF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>
            <a:cxnSpLocks/>
          </p:cNvCxnSpPr>
          <p:nvPr/>
        </p:nvCxnSpPr>
        <p:spPr>
          <a:xfrm flipH="1">
            <a:off x="2691865" y="2590800"/>
            <a:ext cx="685800" cy="0"/>
          </a:xfrm>
          <a:prstGeom prst="line">
            <a:avLst/>
          </a:prstGeom>
          <a:ln w="28575">
            <a:solidFill>
              <a:srgbClr val="FF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>
            <a:cxnSpLocks/>
          </p:cNvCxnSpPr>
          <p:nvPr/>
        </p:nvCxnSpPr>
        <p:spPr>
          <a:xfrm>
            <a:off x="2691865" y="2590800"/>
            <a:ext cx="0" cy="228600"/>
          </a:xfrm>
          <a:prstGeom prst="line">
            <a:avLst/>
          </a:prstGeom>
          <a:ln w="28575">
            <a:solidFill>
              <a:srgbClr val="FF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>
            <a:cxnSpLocks/>
          </p:cNvCxnSpPr>
          <p:nvPr/>
        </p:nvCxnSpPr>
        <p:spPr>
          <a:xfrm flipH="1">
            <a:off x="2539465" y="2819400"/>
            <a:ext cx="152400" cy="0"/>
          </a:xfrm>
          <a:prstGeom prst="line">
            <a:avLst/>
          </a:prstGeom>
          <a:ln w="28575">
            <a:solidFill>
              <a:srgbClr val="FF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圆角矩形标注 39"/>
          <p:cNvSpPr/>
          <p:nvPr/>
        </p:nvSpPr>
        <p:spPr>
          <a:xfrm>
            <a:off x="9975620" y="5257800"/>
            <a:ext cx="1911580" cy="1198645"/>
          </a:xfrm>
          <a:prstGeom prst="wedgeRoundRectCallout">
            <a:avLst>
              <a:gd name="adj1" fmla="val -77770"/>
              <a:gd name="adj2" fmla="val -21169"/>
              <a:gd name="adj3" fmla="val 16667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主电流回路与敏感的</a:t>
            </a:r>
            <a:r>
              <a:rPr lang="en-US" altLang="zh-CN" dirty="0">
                <a:solidFill>
                  <a:schemeClr val="tx1"/>
                </a:solidFill>
              </a:rPr>
              <a:t>PWM</a:t>
            </a:r>
            <a:r>
              <a:rPr lang="zh-CN" altLang="en-US" dirty="0">
                <a:solidFill>
                  <a:schemeClr val="tx1"/>
                </a:solidFill>
              </a:rPr>
              <a:t>控制和反馈回路隔开</a:t>
            </a:r>
          </a:p>
        </p:txBody>
      </p:sp>
      <p:sp>
        <p:nvSpPr>
          <p:cNvPr id="41" name="圆角矩形标注 40"/>
          <p:cNvSpPr/>
          <p:nvPr/>
        </p:nvSpPr>
        <p:spPr>
          <a:xfrm>
            <a:off x="9601200" y="2930804"/>
            <a:ext cx="2590799" cy="1583776"/>
          </a:xfrm>
          <a:prstGeom prst="wedgeRoundRectCallout">
            <a:avLst>
              <a:gd name="adj1" fmla="val -156047"/>
              <a:gd name="adj2" fmla="val 46402"/>
              <a:gd name="adj3" fmla="val 16667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高</a:t>
            </a:r>
            <a:r>
              <a:rPr lang="en-US" altLang="zh-CN" dirty="0">
                <a:solidFill>
                  <a:schemeClr val="tx1"/>
                </a:solidFill>
              </a:rPr>
              <a:t>du/dt </a:t>
            </a:r>
            <a:r>
              <a:rPr lang="zh-CN" altLang="en-US" dirty="0">
                <a:solidFill>
                  <a:schemeClr val="tx1"/>
                </a:solidFill>
              </a:rPr>
              <a:t>节点俗称“动点”，作为分布电容的干扰极板，尽可能减小其等效面积，也就减小分布电容</a:t>
            </a:r>
          </a:p>
        </p:txBody>
      </p:sp>
      <p:sp>
        <p:nvSpPr>
          <p:cNvPr id="42" name="圆角矩形标注 41"/>
          <p:cNvSpPr/>
          <p:nvPr/>
        </p:nvSpPr>
        <p:spPr>
          <a:xfrm>
            <a:off x="2396970" y="5257800"/>
            <a:ext cx="1717829" cy="1143000"/>
          </a:xfrm>
          <a:prstGeom prst="wedgeRoundRectCallout">
            <a:avLst>
              <a:gd name="adj1" fmla="val 118563"/>
              <a:gd name="adj2" fmla="val -74268"/>
              <a:gd name="adj3" fmla="val 16667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</a:rPr>
              <a:t>主回路</a:t>
            </a:r>
            <a:r>
              <a:rPr lang="zh-CN" altLang="en-US" dirty="0">
                <a:solidFill>
                  <a:schemeClr val="tx1"/>
                </a:solidFill>
              </a:rPr>
              <a:t>尽可能平行并走，控制合理间隔</a:t>
            </a:r>
          </a:p>
        </p:txBody>
      </p:sp>
    </p:spTree>
    <p:extLst>
      <p:ext uri="{BB962C8B-B14F-4D97-AF65-F5344CB8AC3E}">
        <p14:creationId xmlns:p14="http://schemas.microsoft.com/office/powerpoint/2010/main" val="3632074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/>
      <p:bldP spid="11" grpId="0" animBg="1"/>
      <p:bldP spid="40" grpId="0" animBg="1"/>
      <p:bldP spid="41" grpId="0" animBg="1"/>
      <p:bldP spid="4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3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7284" y="2514600"/>
            <a:ext cx="5589102" cy="2849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81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  共阻抗（直流电源内阻抗）耦合</a:t>
            </a:r>
          </a:p>
        </p:txBody>
      </p:sp>
      <p:sp>
        <p:nvSpPr>
          <p:cNvPr id="24579" name="Rectangle 2"/>
          <p:cNvSpPr>
            <a:spLocks noChangeArrowheads="1"/>
          </p:cNvSpPr>
          <p:nvPr/>
        </p:nvSpPr>
        <p:spPr bwMode="auto">
          <a:xfrm>
            <a:off x="6003635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lnSpc>
                <a:spcPct val="110000"/>
              </a:lnSpc>
              <a:spcBef>
                <a:spcPct val="20000"/>
              </a:spcBef>
              <a:buSzPct val="120000"/>
              <a:buBlip>
                <a:blip r:embed="rId3"/>
              </a:buBlip>
              <a:defRPr sz="2800">
                <a:solidFill>
                  <a:srgbClr val="133984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lnSpc>
                <a:spcPct val="110000"/>
              </a:lnSpc>
              <a:spcBef>
                <a:spcPct val="20000"/>
              </a:spcBef>
              <a:buClr>
                <a:srgbClr val="000066"/>
              </a:buClr>
              <a:buChar char="•"/>
              <a:defRPr sz="2400">
                <a:solidFill>
                  <a:srgbClr val="133984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endParaRPr lang="zh-CN" altLang="en-US" sz="1800"/>
          </a:p>
        </p:txBody>
      </p:sp>
      <p:sp>
        <p:nvSpPr>
          <p:cNvPr id="2" name="矩形 1"/>
          <p:cNvSpPr/>
          <p:nvPr/>
        </p:nvSpPr>
        <p:spPr>
          <a:xfrm>
            <a:off x="4441178" y="5528230"/>
            <a:ext cx="48013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zh-CN" dirty="0"/>
              <a:t>直流稳压电源供电的数字测量仪器的</a:t>
            </a:r>
            <a:r>
              <a:rPr lang="zh-CN" altLang="en-US" dirty="0"/>
              <a:t>简单</a:t>
            </a:r>
            <a:r>
              <a:rPr lang="zh-CN" altLang="zh-CN" dirty="0"/>
              <a:t>构成</a:t>
            </a:r>
            <a:endParaRPr lang="zh-CN" altLang="en-US" dirty="0"/>
          </a:p>
        </p:txBody>
      </p:sp>
      <p:sp>
        <p:nvSpPr>
          <p:cNvPr id="3" name="圆角矩形标注 2"/>
          <p:cNvSpPr/>
          <p:nvPr/>
        </p:nvSpPr>
        <p:spPr>
          <a:xfrm>
            <a:off x="462969" y="2895600"/>
            <a:ext cx="3091929" cy="1317124"/>
          </a:xfrm>
          <a:prstGeom prst="wedgeRoundRectCallout">
            <a:avLst>
              <a:gd name="adj1" fmla="val 76540"/>
              <a:gd name="adj2" fmla="val -13825"/>
              <a:gd name="adj3" fmla="val 16667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数字电路的脉冲工作电流在</a:t>
            </a:r>
            <a:endParaRPr lang="en-US" altLang="zh-CN" dirty="0"/>
          </a:p>
          <a:p>
            <a:pPr algn="ctr"/>
            <a:r>
              <a:rPr lang="zh-CN" altLang="en-US" dirty="0"/>
              <a:t>共阻抗上产生脉冲电压脉动，影响模拟电路的电源质量</a:t>
            </a:r>
          </a:p>
        </p:txBody>
      </p:sp>
      <p:cxnSp>
        <p:nvCxnSpPr>
          <p:cNvPr id="8" name="直接连接符 7"/>
          <p:cNvCxnSpPr/>
          <p:nvPr/>
        </p:nvCxnSpPr>
        <p:spPr>
          <a:xfrm>
            <a:off x="5105400" y="1905000"/>
            <a:ext cx="0" cy="34591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7045039" y="1905000"/>
            <a:ext cx="0" cy="34591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7772400" y="1905000"/>
            <a:ext cx="0" cy="34591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9753600" y="1905000"/>
            <a:ext cx="0" cy="34591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5515817" y="1905000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模拟电路</a:t>
            </a:r>
          </a:p>
        </p:txBody>
      </p:sp>
      <p:cxnSp>
        <p:nvCxnSpPr>
          <p:cNvPr id="16" name="直接箭头连接符 15"/>
          <p:cNvCxnSpPr/>
          <p:nvPr/>
        </p:nvCxnSpPr>
        <p:spPr>
          <a:xfrm>
            <a:off x="5105400" y="2286000"/>
            <a:ext cx="1960693" cy="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/>
          <p:nvPr/>
        </p:nvCxnSpPr>
        <p:spPr>
          <a:xfrm>
            <a:off x="7772400" y="2286000"/>
            <a:ext cx="1981200" cy="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8144716" y="1905000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数字电路</a:t>
            </a:r>
          </a:p>
        </p:txBody>
      </p:sp>
      <p:cxnSp>
        <p:nvCxnSpPr>
          <p:cNvPr id="22" name="肘形连接符 21"/>
          <p:cNvCxnSpPr/>
          <p:nvPr/>
        </p:nvCxnSpPr>
        <p:spPr>
          <a:xfrm>
            <a:off x="8839200" y="2352841"/>
            <a:ext cx="304800" cy="228600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7889615" y="2370768"/>
            <a:ext cx="9495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脉冲电流</a:t>
            </a:r>
          </a:p>
        </p:txBody>
      </p:sp>
      <p:cxnSp>
        <p:nvCxnSpPr>
          <p:cNvPr id="26" name="肘形连接符 25"/>
          <p:cNvCxnSpPr/>
          <p:nvPr/>
        </p:nvCxnSpPr>
        <p:spPr>
          <a:xfrm rot="5400000">
            <a:off x="8648699" y="2400299"/>
            <a:ext cx="228600" cy="152401"/>
          </a:xfrm>
          <a:prstGeom prst="bentConnector3">
            <a:avLst>
              <a:gd name="adj1" fmla="val 6212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Grp="1" noChangeAspect="1" noChangeArrowheads="1"/>
          </p:cNvPicPr>
          <p:nvPr>
            <p:ph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81750" y="2950499"/>
            <a:ext cx="5376863" cy="23603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2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共阻抗耦合的去耦</a:t>
            </a:r>
          </a:p>
        </p:txBody>
      </p:sp>
      <p:cxnSp>
        <p:nvCxnSpPr>
          <p:cNvPr id="7" name="肘形连接符 6"/>
          <p:cNvCxnSpPr/>
          <p:nvPr/>
        </p:nvCxnSpPr>
        <p:spPr>
          <a:xfrm>
            <a:off x="11388985" y="2725273"/>
            <a:ext cx="304800" cy="228600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10439400" y="2743200"/>
            <a:ext cx="9495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脉冲电流</a:t>
            </a:r>
          </a:p>
        </p:txBody>
      </p:sp>
      <p:cxnSp>
        <p:nvCxnSpPr>
          <p:cNvPr id="10" name="肘形连接符 9"/>
          <p:cNvCxnSpPr/>
          <p:nvPr/>
        </p:nvCxnSpPr>
        <p:spPr>
          <a:xfrm rot="5400000">
            <a:off x="11198484" y="2772731"/>
            <a:ext cx="228600" cy="152401"/>
          </a:xfrm>
          <a:prstGeom prst="bentConnector3">
            <a:avLst>
              <a:gd name="adj1" fmla="val 6212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4698AC78-8570-4B38-808C-7761599ED016}"/>
              </a:ext>
            </a:extLst>
          </p:cNvPr>
          <p:cNvGrpSpPr/>
          <p:nvPr/>
        </p:nvGrpSpPr>
        <p:grpSpPr>
          <a:xfrm>
            <a:off x="520957" y="1695204"/>
            <a:ext cx="5376863" cy="2356380"/>
            <a:chOff x="0" y="29259"/>
            <a:chExt cx="5376863" cy="2356380"/>
          </a:xfrm>
        </p:grpSpPr>
        <p:sp>
          <p:nvSpPr>
            <p:cNvPr id="12" name="矩形: 圆角 11">
              <a:extLst>
                <a:ext uri="{FF2B5EF4-FFF2-40B4-BE49-F238E27FC236}">
                  <a16:creationId xmlns:a16="http://schemas.microsoft.com/office/drawing/2014/main" id="{6DF589E4-50A3-4CBF-98E4-C7E4C11B2A7C}"/>
                </a:ext>
              </a:extLst>
            </p:cNvPr>
            <p:cNvSpPr/>
            <p:nvPr/>
          </p:nvSpPr>
          <p:spPr>
            <a:xfrm>
              <a:off x="0" y="29259"/>
              <a:ext cx="5376863" cy="2356380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" name="矩形: 圆角 4">
              <a:extLst>
                <a:ext uri="{FF2B5EF4-FFF2-40B4-BE49-F238E27FC236}">
                  <a16:creationId xmlns:a16="http://schemas.microsoft.com/office/drawing/2014/main" id="{8DFFA0C1-FB3B-4F2E-B5C5-AFDDF6888FF8}"/>
                </a:ext>
              </a:extLst>
            </p:cNvPr>
            <p:cNvSpPr txBox="1"/>
            <p:nvPr/>
          </p:nvSpPr>
          <p:spPr>
            <a:xfrm>
              <a:off x="115029" y="144288"/>
              <a:ext cx="5146805" cy="212632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2390" tIns="72390" rIns="72390" bIns="72390" numCol="1" spcCol="1270" anchor="ctr" anchorCtr="0">
              <a:noAutofit/>
            </a:bodyPr>
            <a:lstStyle/>
            <a:p>
              <a:pPr marL="0" lvl="0" indent="0" algn="l" defTabSz="844550" rtl="0">
                <a:lnSpc>
                  <a:spcPct val="15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sz="1900" kern="1200" dirty="0"/>
                <a:t>简易办法</a:t>
              </a:r>
              <a:r>
                <a:rPr lang="en-US" altLang="zh-CN" sz="1900" dirty="0"/>
                <a:t>-</a:t>
              </a:r>
              <a:r>
                <a:rPr lang="zh-CN" sz="1900" kern="1200" dirty="0"/>
                <a:t>电容退耦</a:t>
              </a:r>
              <a:r>
                <a:rPr lang="en-US" altLang="zh-CN" sz="1900" dirty="0"/>
                <a:t>: </a:t>
              </a:r>
              <a:r>
                <a:rPr lang="zh-CN" sz="1900" kern="1200" dirty="0"/>
                <a:t>在数字集成电路的电源和地之间并联</a:t>
              </a:r>
              <a:r>
                <a:rPr lang="en-US" sz="1900" kern="1200" dirty="0"/>
                <a:t>10uF</a:t>
              </a:r>
              <a:r>
                <a:rPr lang="zh-CN" sz="1900" kern="1200" dirty="0"/>
                <a:t>的电解电容和</a:t>
              </a:r>
              <a:r>
                <a:rPr lang="en-US" sz="1900" kern="1200" dirty="0"/>
                <a:t>0.1uF</a:t>
              </a:r>
              <a:r>
                <a:rPr lang="zh-CN" sz="1900" kern="1200" dirty="0"/>
                <a:t>的无感电容，由这些电容提供数字集成电路内门电路翻转时所需的部分电流，减小对</a:t>
              </a:r>
              <a:r>
                <a:rPr lang="zh-CN" altLang="en-US" sz="1900" kern="1200" dirty="0"/>
                <a:t>外部</a:t>
              </a:r>
              <a:r>
                <a:rPr lang="zh-CN" sz="1900" kern="1200" dirty="0"/>
                <a:t>电源的依赖，从而削弱与其它电路的耦和。</a:t>
              </a:r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C0A7DA61-8436-485E-B3B9-A5150E68E5FB}"/>
              </a:ext>
            </a:extLst>
          </p:cNvPr>
          <p:cNvGrpSpPr/>
          <p:nvPr/>
        </p:nvGrpSpPr>
        <p:grpSpPr>
          <a:xfrm>
            <a:off x="520956" y="4204713"/>
            <a:ext cx="5376863" cy="2384955"/>
            <a:chOff x="0" y="29259"/>
            <a:chExt cx="5376863" cy="2384955"/>
          </a:xfrm>
        </p:grpSpPr>
        <p:sp>
          <p:nvSpPr>
            <p:cNvPr id="21" name="矩形: 圆角 20">
              <a:extLst>
                <a:ext uri="{FF2B5EF4-FFF2-40B4-BE49-F238E27FC236}">
                  <a16:creationId xmlns:a16="http://schemas.microsoft.com/office/drawing/2014/main" id="{212CB18F-A3BF-45F1-B9F6-8355CCA545D1}"/>
                </a:ext>
              </a:extLst>
            </p:cNvPr>
            <p:cNvSpPr/>
            <p:nvPr/>
          </p:nvSpPr>
          <p:spPr>
            <a:xfrm>
              <a:off x="0" y="29259"/>
              <a:ext cx="5376863" cy="2356380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2" name="矩形: 圆角 4">
              <a:extLst>
                <a:ext uri="{FF2B5EF4-FFF2-40B4-BE49-F238E27FC236}">
                  <a16:creationId xmlns:a16="http://schemas.microsoft.com/office/drawing/2014/main" id="{7694E37E-DA10-4205-AA55-FB100D90E12B}"/>
                </a:ext>
              </a:extLst>
            </p:cNvPr>
            <p:cNvSpPr txBox="1"/>
            <p:nvPr/>
          </p:nvSpPr>
          <p:spPr>
            <a:xfrm>
              <a:off x="115030" y="287892"/>
              <a:ext cx="5146805" cy="212632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2390" tIns="72390" rIns="72390" bIns="72390" numCol="1" spcCol="1270" anchor="ctr" anchorCtr="0">
              <a:noAutofit/>
            </a:bodyPr>
            <a:lstStyle/>
            <a:p>
              <a:pPr algn="just" defTabSz="844550">
                <a:lnSpc>
                  <a:spcPct val="150000"/>
                </a:lnSpc>
                <a:spcAft>
                  <a:spcPct val="35000"/>
                </a:spcAft>
              </a:pPr>
              <a:r>
                <a:rPr lang="zh-CN" altLang="en-US" sz="1900" dirty="0"/>
                <a:t>另一种方法：</a:t>
              </a:r>
              <a:r>
                <a:rPr lang="zh-CN" altLang="zh-CN" sz="1900" dirty="0"/>
                <a:t>数字电路和模拟电路分别使用</a:t>
              </a:r>
              <a:r>
                <a:rPr lang="zh-CN" altLang="zh-CN" sz="1900" dirty="0">
                  <a:solidFill>
                    <a:srgbClr val="FF0000"/>
                  </a:solidFill>
                </a:rPr>
                <a:t>独立的</a:t>
              </a:r>
              <a:r>
                <a:rPr lang="zh-CN" altLang="zh-CN" sz="1900" dirty="0"/>
                <a:t>直流稳压电源供电。</a:t>
              </a:r>
            </a:p>
            <a:p>
              <a:pPr marL="0" lvl="0" indent="0" algn="l" defTabSz="8445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CN" sz="1900" kern="1200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目录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3503712" y="1736812"/>
            <a:ext cx="5460930" cy="472042"/>
            <a:chOff x="1841535" y="1274734"/>
            <a:chExt cx="5460930" cy="472042"/>
          </a:xfrm>
        </p:grpSpPr>
        <p:grpSp>
          <p:nvGrpSpPr>
            <p:cNvPr id="29" name="组合 28"/>
            <p:cNvGrpSpPr/>
            <p:nvPr/>
          </p:nvGrpSpPr>
          <p:grpSpPr>
            <a:xfrm>
              <a:off x="1841535" y="1303550"/>
              <a:ext cx="843427" cy="443226"/>
              <a:chOff x="666810" y="2586037"/>
              <a:chExt cx="468000" cy="245937"/>
            </a:xfrm>
          </p:grpSpPr>
          <p:sp>
            <p:nvSpPr>
              <p:cNvPr id="32" name="Freeform 10"/>
              <p:cNvSpPr>
                <a:spLocks/>
              </p:cNvSpPr>
              <p:nvPr userDrawn="1"/>
            </p:nvSpPr>
            <p:spPr bwMode="auto">
              <a:xfrm>
                <a:off x="666810" y="2621442"/>
                <a:ext cx="468000" cy="190800"/>
              </a:xfrm>
              <a:custGeom>
                <a:avLst/>
                <a:gdLst>
                  <a:gd name="T0" fmla="*/ 3120 w 3800"/>
                  <a:gd name="T1" fmla="*/ 0 h 1532"/>
                  <a:gd name="T2" fmla="*/ 682 w 3800"/>
                  <a:gd name="T3" fmla="*/ 0 h 1532"/>
                  <a:gd name="T4" fmla="*/ 682 w 3800"/>
                  <a:gd name="T5" fmla="*/ 284 h 1532"/>
                  <a:gd name="T6" fmla="*/ 0 w 3800"/>
                  <a:gd name="T7" fmla="*/ 766 h 1532"/>
                  <a:gd name="T8" fmla="*/ 682 w 3800"/>
                  <a:gd name="T9" fmla="*/ 1248 h 1532"/>
                  <a:gd name="T10" fmla="*/ 682 w 3800"/>
                  <a:gd name="T11" fmla="*/ 1532 h 1532"/>
                  <a:gd name="T12" fmla="*/ 3120 w 3800"/>
                  <a:gd name="T13" fmla="*/ 1532 h 1532"/>
                  <a:gd name="T14" fmla="*/ 3120 w 3800"/>
                  <a:gd name="T15" fmla="*/ 1248 h 1532"/>
                  <a:gd name="T16" fmla="*/ 3800 w 3800"/>
                  <a:gd name="T17" fmla="*/ 766 h 1532"/>
                  <a:gd name="T18" fmla="*/ 3120 w 3800"/>
                  <a:gd name="T19" fmla="*/ 284 h 1532"/>
                  <a:gd name="T20" fmla="*/ 3120 w 3800"/>
                  <a:gd name="T21" fmla="*/ 0 h 15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800" h="1532">
                    <a:moveTo>
                      <a:pt x="3120" y="0"/>
                    </a:moveTo>
                    <a:lnTo>
                      <a:pt x="682" y="0"/>
                    </a:lnTo>
                    <a:lnTo>
                      <a:pt x="682" y="284"/>
                    </a:lnTo>
                    <a:lnTo>
                      <a:pt x="0" y="766"/>
                    </a:lnTo>
                    <a:lnTo>
                      <a:pt x="682" y="1248"/>
                    </a:lnTo>
                    <a:lnTo>
                      <a:pt x="682" y="1532"/>
                    </a:lnTo>
                    <a:lnTo>
                      <a:pt x="3120" y="1532"/>
                    </a:lnTo>
                    <a:lnTo>
                      <a:pt x="3120" y="1248"/>
                    </a:lnTo>
                    <a:lnTo>
                      <a:pt x="3800" y="766"/>
                    </a:lnTo>
                    <a:lnTo>
                      <a:pt x="3120" y="284"/>
                    </a:lnTo>
                    <a:lnTo>
                      <a:pt x="3120" y="0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3200" b="1" i="0" u="none" strike="noStrike" kern="1200" cap="none" spc="0" normalizeH="0" baseline="0" noProof="0">
                  <a:ln>
                    <a:noFill/>
                  </a:ln>
                  <a:solidFill>
                    <a:srgbClr val="133984"/>
                  </a:solidFill>
                  <a:effectLst/>
                  <a:uLnTx/>
                  <a:uFillTx/>
                  <a:latin typeface="Arial" panose="020B0604020202020204" pitchFamily="34" charset="0"/>
                  <a:ea typeface="黑体" panose="02010609060101010101" pitchFamily="49" charset="-122"/>
                  <a:cs typeface="+mn-cs"/>
                </a:endParaRPr>
              </a:p>
            </p:txBody>
          </p:sp>
          <p:sp>
            <p:nvSpPr>
              <p:cNvPr id="33" name="文本框 32"/>
              <p:cNvSpPr txBox="1"/>
              <p:nvPr userDrawn="1"/>
            </p:nvSpPr>
            <p:spPr>
              <a:xfrm>
                <a:off x="794494" y="2586037"/>
                <a:ext cx="212633" cy="245937"/>
              </a:xfrm>
              <a:prstGeom prst="rect">
                <a:avLst/>
              </a:prstGeom>
              <a:noFill/>
            </p:spPr>
            <p:txBody>
              <a:bodyPr wrap="none" rtlCol="0" anchor="ctr">
                <a:no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1</a:t>
                </a:r>
                <a:endPara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cxnSp>
          <p:nvCxnSpPr>
            <p:cNvPr id="30" name="直接连接符 29"/>
            <p:cNvCxnSpPr>
              <a:stCxn id="32" idx="6"/>
            </p:cNvCxnSpPr>
            <p:nvPr/>
          </p:nvCxnSpPr>
          <p:spPr>
            <a:xfrm>
              <a:off x="2534033" y="1711215"/>
              <a:ext cx="4500000" cy="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文本框 30"/>
            <p:cNvSpPr txBox="1"/>
            <p:nvPr/>
          </p:nvSpPr>
          <p:spPr>
            <a:xfrm>
              <a:off x="2915073" y="1274734"/>
              <a:ext cx="43873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eaLnBrk="1" hangingPunct="1">
                <a:defRPr/>
              </a:pPr>
              <a:r>
                <a:rPr kumimoji="1" lang="zh-CN" altLang="en-US" sz="2400" dirty="0">
                  <a:solidFill>
                    <a:srgbClr val="004098"/>
                  </a:solidFill>
                  <a:latin typeface="Tahoma" pitchFamily="34" charset="0"/>
                </a:rPr>
                <a:t>电容耦合及其抗干扰对策</a:t>
              </a: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3503712" y="2333574"/>
            <a:ext cx="5460930" cy="472042"/>
            <a:chOff x="1841535" y="2194707"/>
            <a:chExt cx="5460930" cy="472042"/>
          </a:xfrm>
        </p:grpSpPr>
        <p:grpSp>
          <p:nvGrpSpPr>
            <p:cNvPr id="24" name="组合 23"/>
            <p:cNvGrpSpPr/>
            <p:nvPr/>
          </p:nvGrpSpPr>
          <p:grpSpPr>
            <a:xfrm>
              <a:off x="1841535" y="2223523"/>
              <a:ext cx="843427" cy="443226"/>
              <a:chOff x="666810" y="2586037"/>
              <a:chExt cx="468000" cy="245937"/>
            </a:xfrm>
          </p:grpSpPr>
          <p:sp>
            <p:nvSpPr>
              <p:cNvPr id="27" name="Freeform 10"/>
              <p:cNvSpPr>
                <a:spLocks/>
              </p:cNvSpPr>
              <p:nvPr userDrawn="1"/>
            </p:nvSpPr>
            <p:spPr bwMode="auto">
              <a:xfrm>
                <a:off x="666810" y="2621442"/>
                <a:ext cx="468000" cy="190800"/>
              </a:xfrm>
              <a:custGeom>
                <a:avLst/>
                <a:gdLst>
                  <a:gd name="T0" fmla="*/ 3120 w 3800"/>
                  <a:gd name="T1" fmla="*/ 0 h 1532"/>
                  <a:gd name="T2" fmla="*/ 682 w 3800"/>
                  <a:gd name="T3" fmla="*/ 0 h 1532"/>
                  <a:gd name="T4" fmla="*/ 682 w 3800"/>
                  <a:gd name="T5" fmla="*/ 284 h 1532"/>
                  <a:gd name="T6" fmla="*/ 0 w 3800"/>
                  <a:gd name="T7" fmla="*/ 766 h 1532"/>
                  <a:gd name="T8" fmla="*/ 682 w 3800"/>
                  <a:gd name="T9" fmla="*/ 1248 h 1532"/>
                  <a:gd name="T10" fmla="*/ 682 w 3800"/>
                  <a:gd name="T11" fmla="*/ 1532 h 1532"/>
                  <a:gd name="T12" fmla="*/ 3120 w 3800"/>
                  <a:gd name="T13" fmla="*/ 1532 h 1532"/>
                  <a:gd name="T14" fmla="*/ 3120 w 3800"/>
                  <a:gd name="T15" fmla="*/ 1248 h 1532"/>
                  <a:gd name="T16" fmla="*/ 3800 w 3800"/>
                  <a:gd name="T17" fmla="*/ 766 h 1532"/>
                  <a:gd name="T18" fmla="*/ 3120 w 3800"/>
                  <a:gd name="T19" fmla="*/ 284 h 1532"/>
                  <a:gd name="T20" fmla="*/ 3120 w 3800"/>
                  <a:gd name="T21" fmla="*/ 0 h 15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800" h="1532">
                    <a:moveTo>
                      <a:pt x="3120" y="0"/>
                    </a:moveTo>
                    <a:lnTo>
                      <a:pt x="682" y="0"/>
                    </a:lnTo>
                    <a:lnTo>
                      <a:pt x="682" y="284"/>
                    </a:lnTo>
                    <a:lnTo>
                      <a:pt x="0" y="766"/>
                    </a:lnTo>
                    <a:lnTo>
                      <a:pt x="682" y="1248"/>
                    </a:lnTo>
                    <a:lnTo>
                      <a:pt x="682" y="1532"/>
                    </a:lnTo>
                    <a:lnTo>
                      <a:pt x="3120" y="1532"/>
                    </a:lnTo>
                    <a:lnTo>
                      <a:pt x="3120" y="1248"/>
                    </a:lnTo>
                    <a:lnTo>
                      <a:pt x="3800" y="766"/>
                    </a:lnTo>
                    <a:lnTo>
                      <a:pt x="3120" y="284"/>
                    </a:lnTo>
                    <a:lnTo>
                      <a:pt x="3120" y="0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3200" b="1" i="0" u="none" strike="noStrike" kern="1200" cap="none" spc="0" normalizeH="0" baseline="0" noProof="0">
                  <a:ln>
                    <a:noFill/>
                  </a:ln>
                  <a:solidFill>
                    <a:srgbClr val="133984"/>
                  </a:solidFill>
                  <a:effectLst/>
                  <a:uLnTx/>
                  <a:uFillTx/>
                  <a:latin typeface="Arial" panose="020B0604020202020204" pitchFamily="34" charset="0"/>
                  <a:ea typeface="黑体" panose="02010609060101010101" pitchFamily="49" charset="-122"/>
                  <a:cs typeface="+mn-cs"/>
                </a:endParaRPr>
              </a:p>
            </p:txBody>
          </p:sp>
          <p:sp>
            <p:nvSpPr>
              <p:cNvPr id="28" name="文本框 27"/>
              <p:cNvSpPr txBox="1"/>
              <p:nvPr userDrawn="1"/>
            </p:nvSpPr>
            <p:spPr>
              <a:xfrm>
                <a:off x="794494" y="2586037"/>
                <a:ext cx="212633" cy="245937"/>
              </a:xfrm>
              <a:prstGeom prst="rect">
                <a:avLst/>
              </a:prstGeom>
              <a:noFill/>
            </p:spPr>
            <p:txBody>
              <a:bodyPr wrap="none" rtlCol="0" anchor="ctr">
                <a:no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2</a:t>
                </a:r>
                <a:endPara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cxnSp>
          <p:nvCxnSpPr>
            <p:cNvPr id="25" name="直接连接符 24"/>
            <p:cNvCxnSpPr>
              <a:stCxn id="27" idx="6"/>
            </p:cNvCxnSpPr>
            <p:nvPr/>
          </p:nvCxnSpPr>
          <p:spPr>
            <a:xfrm>
              <a:off x="2534033" y="2631188"/>
              <a:ext cx="4500000" cy="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文本框 25"/>
            <p:cNvSpPr txBox="1"/>
            <p:nvPr/>
          </p:nvSpPr>
          <p:spPr>
            <a:xfrm>
              <a:off x="2915073" y="2194707"/>
              <a:ext cx="43873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zh-CN" altLang="en-US" sz="2400" dirty="0"/>
                <a:t>磁场耦合及其抗干扰对策</a:t>
              </a: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3503712" y="2930336"/>
            <a:ext cx="5460930" cy="472042"/>
            <a:chOff x="1841535" y="3114680"/>
            <a:chExt cx="5460930" cy="472042"/>
          </a:xfrm>
        </p:grpSpPr>
        <p:grpSp>
          <p:nvGrpSpPr>
            <p:cNvPr id="19" name="组合 18"/>
            <p:cNvGrpSpPr/>
            <p:nvPr/>
          </p:nvGrpSpPr>
          <p:grpSpPr>
            <a:xfrm>
              <a:off x="1841535" y="3143496"/>
              <a:ext cx="843427" cy="443226"/>
              <a:chOff x="666810" y="2586037"/>
              <a:chExt cx="468000" cy="245937"/>
            </a:xfrm>
          </p:grpSpPr>
          <p:sp>
            <p:nvSpPr>
              <p:cNvPr id="22" name="Freeform 10"/>
              <p:cNvSpPr>
                <a:spLocks/>
              </p:cNvSpPr>
              <p:nvPr userDrawn="1"/>
            </p:nvSpPr>
            <p:spPr bwMode="auto">
              <a:xfrm>
                <a:off x="666810" y="2621442"/>
                <a:ext cx="468000" cy="190800"/>
              </a:xfrm>
              <a:custGeom>
                <a:avLst/>
                <a:gdLst>
                  <a:gd name="T0" fmla="*/ 3120 w 3800"/>
                  <a:gd name="T1" fmla="*/ 0 h 1532"/>
                  <a:gd name="T2" fmla="*/ 682 w 3800"/>
                  <a:gd name="T3" fmla="*/ 0 h 1532"/>
                  <a:gd name="T4" fmla="*/ 682 w 3800"/>
                  <a:gd name="T5" fmla="*/ 284 h 1532"/>
                  <a:gd name="T6" fmla="*/ 0 w 3800"/>
                  <a:gd name="T7" fmla="*/ 766 h 1532"/>
                  <a:gd name="T8" fmla="*/ 682 w 3800"/>
                  <a:gd name="T9" fmla="*/ 1248 h 1532"/>
                  <a:gd name="T10" fmla="*/ 682 w 3800"/>
                  <a:gd name="T11" fmla="*/ 1532 h 1532"/>
                  <a:gd name="T12" fmla="*/ 3120 w 3800"/>
                  <a:gd name="T13" fmla="*/ 1532 h 1532"/>
                  <a:gd name="T14" fmla="*/ 3120 w 3800"/>
                  <a:gd name="T15" fmla="*/ 1248 h 1532"/>
                  <a:gd name="T16" fmla="*/ 3800 w 3800"/>
                  <a:gd name="T17" fmla="*/ 766 h 1532"/>
                  <a:gd name="T18" fmla="*/ 3120 w 3800"/>
                  <a:gd name="T19" fmla="*/ 284 h 1532"/>
                  <a:gd name="T20" fmla="*/ 3120 w 3800"/>
                  <a:gd name="T21" fmla="*/ 0 h 15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800" h="1532">
                    <a:moveTo>
                      <a:pt x="3120" y="0"/>
                    </a:moveTo>
                    <a:lnTo>
                      <a:pt x="682" y="0"/>
                    </a:lnTo>
                    <a:lnTo>
                      <a:pt x="682" y="284"/>
                    </a:lnTo>
                    <a:lnTo>
                      <a:pt x="0" y="766"/>
                    </a:lnTo>
                    <a:lnTo>
                      <a:pt x="682" y="1248"/>
                    </a:lnTo>
                    <a:lnTo>
                      <a:pt x="682" y="1532"/>
                    </a:lnTo>
                    <a:lnTo>
                      <a:pt x="3120" y="1532"/>
                    </a:lnTo>
                    <a:lnTo>
                      <a:pt x="3120" y="1248"/>
                    </a:lnTo>
                    <a:lnTo>
                      <a:pt x="3800" y="766"/>
                    </a:lnTo>
                    <a:lnTo>
                      <a:pt x="3120" y="284"/>
                    </a:lnTo>
                    <a:lnTo>
                      <a:pt x="3120" y="0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3200" b="1" i="0" u="none" strike="noStrike" kern="1200" cap="none" spc="0" normalizeH="0" baseline="0" noProof="0">
                  <a:ln>
                    <a:noFill/>
                  </a:ln>
                  <a:solidFill>
                    <a:srgbClr val="133984"/>
                  </a:solidFill>
                  <a:effectLst/>
                  <a:uLnTx/>
                  <a:uFillTx/>
                  <a:latin typeface="Arial" panose="020B0604020202020204" pitchFamily="34" charset="0"/>
                  <a:ea typeface="黑体" panose="02010609060101010101" pitchFamily="49" charset="-122"/>
                  <a:cs typeface="+mn-cs"/>
                </a:endParaRPr>
              </a:p>
            </p:txBody>
          </p:sp>
          <p:sp>
            <p:nvSpPr>
              <p:cNvPr id="23" name="文本框 22"/>
              <p:cNvSpPr txBox="1"/>
              <p:nvPr userDrawn="1"/>
            </p:nvSpPr>
            <p:spPr>
              <a:xfrm>
                <a:off x="794494" y="2586037"/>
                <a:ext cx="212633" cy="245937"/>
              </a:xfrm>
              <a:prstGeom prst="rect">
                <a:avLst/>
              </a:prstGeom>
              <a:noFill/>
            </p:spPr>
            <p:txBody>
              <a:bodyPr wrap="none" rtlCol="0" anchor="ctr">
                <a:no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3</a:t>
                </a:r>
                <a:endPara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cxnSp>
          <p:nvCxnSpPr>
            <p:cNvPr id="20" name="直接连接符 19"/>
            <p:cNvCxnSpPr>
              <a:stCxn id="22" idx="6"/>
            </p:cNvCxnSpPr>
            <p:nvPr/>
          </p:nvCxnSpPr>
          <p:spPr>
            <a:xfrm>
              <a:off x="2534033" y="3551161"/>
              <a:ext cx="4500000" cy="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文本框 20"/>
            <p:cNvSpPr txBox="1"/>
            <p:nvPr/>
          </p:nvSpPr>
          <p:spPr>
            <a:xfrm>
              <a:off x="2915073" y="3114680"/>
              <a:ext cx="43873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zh-CN" altLang="en-US" sz="2400" dirty="0"/>
                <a:t>共阻抗耦合及抗干扰对策</a:t>
              </a: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3503712" y="3523816"/>
            <a:ext cx="5460930" cy="472042"/>
            <a:chOff x="1841535" y="1274734"/>
            <a:chExt cx="5460930" cy="472042"/>
          </a:xfrm>
        </p:grpSpPr>
        <p:grpSp>
          <p:nvGrpSpPr>
            <p:cNvPr id="14" name="组合 13"/>
            <p:cNvGrpSpPr/>
            <p:nvPr/>
          </p:nvGrpSpPr>
          <p:grpSpPr>
            <a:xfrm>
              <a:off x="1841535" y="1303550"/>
              <a:ext cx="843427" cy="443226"/>
              <a:chOff x="666810" y="2586037"/>
              <a:chExt cx="468000" cy="245937"/>
            </a:xfrm>
          </p:grpSpPr>
          <p:sp>
            <p:nvSpPr>
              <p:cNvPr id="17" name="Freeform 10"/>
              <p:cNvSpPr>
                <a:spLocks/>
              </p:cNvSpPr>
              <p:nvPr userDrawn="1"/>
            </p:nvSpPr>
            <p:spPr bwMode="auto">
              <a:xfrm>
                <a:off x="666810" y="2621442"/>
                <a:ext cx="468000" cy="190800"/>
              </a:xfrm>
              <a:custGeom>
                <a:avLst/>
                <a:gdLst>
                  <a:gd name="T0" fmla="*/ 3120 w 3800"/>
                  <a:gd name="T1" fmla="*/ 0 h 1532"/>
                  <a:gd name="T2" fmla="*/ 682 w 3800"/>
                  <a:gd name="T3" fmla="*/ 0 h 1532"/>
                  <a:gd name="T4" fmla="*/ 682 w 3800"/>
                  <a:gd name="T5" fmla="*/ 284 h 1532"/>
                  <a:gd name="T6" fmla="*/ 0 w 3800"/>
                  <a:gd name="T7" fmla="*/ 766 h 1532"/>
                  <a:gd name="T8" fmla="*/ 682 w 3800"/>
                  <a:gd name="T9" fmla="*/ 1248 h 1532"/>
                  <a:gd name="T10" fmla="*/ 682 w 3800"/>
                  <a:gd name="T11" fmla="*/ 1532 h 1532"/>
                  <a:gd name="T12" fmla="*/ 3120 w 3800"/>
                  <a:gd name="T13" fmla="*/ 1532 h 1532"/>
                  <a:gd name="T14" fmla="*/ 3120 w 3800"/>
                  <a:gd name="T15" fmla="*/ 1248 h 1532"/>
                  <a:gd name="T16" fmla="*/ 3800 w 3800"/>
                  <a:gd name="T17" fmla="*/ 766 h 1532"/>
                  <a:gd name="T18" fmla="*/ 3120 w 3800"/>
                  <a:gd name="T19" fmla="*/ 284 h 1532"/>
                  <a:gd name="T20" fmla="*/ 3120 w 3800"/>
                  <a:gd name="T21" fmla="*/ 0 h 15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800" h="1532">
                    <a:moveTo>
                      <a:pt x="3120" y="0"/>
                    </a:moveTo>
                    <a:lnTo>
                      <a:pt x="682" y="0"/>
                    </a:lnTo>
                    <a:lnTo>
                      <a:pt x="682" y="284"/>
                    </a:lnTo>
                    <a:lnTo>
                      <a:pt x="0" y="766"/>
                    </a:lnTo>
                    <a:lnTo>
                      <a:pt x="682" y="1248"/>
                    </a:lnTo>
                    <a:lnTo>
                      <a:pt x="682" y="1532"/>
                    </a:lnTo>
                    <a:lnTo>
                      <a:pt x="3120" y="1532"/>
                    </a:lnTo>
                    <a:lnTo>
                      <a:pt x="3120" y="1248"/>
                    </a:lnTo>
                    <a:lnTo>
                      <a:pt x="3800" y="766"/>
                    </a:lnTo>
                    <a:lnTo>
                      <a:pt x="3120" y="284"/>
                    </a:lnTo>
                    <a:lnTo>
                      <a:pt x="312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3200" b="1" i="0" u="none" strike="noStrike" kern="1200" cap="none" spc="0" normalizeH="0" baseline="0" noProof="0">
                  <a:ln>
                    <a:noFill/>
                  </a:ln>
                  <a:solidFill>
                    <a:srgbClr val="133984"/>
                  </a:solidFill>
                  <a:effectLst/>
                  <a:uLnTx/>
                  <a:uFillTx/>
                  <a:latin typeface="Arial" panose="020B0604020202020204" pitchFamily="34" charset="0"/>
                  <a:ea typeface="黑体" panose="02010609060101010101" pitchFamily="49" charset="-122"/>
                  <a:cs typeface="+mn-cs"/>
                </a:endParaRPr>
              </a:p>
            </p:txBody>
          </p:sp>
          <p:sp>
            <p:nvSpPr>
              <p:cNvPr id="18" name="文本框 17"/>
              <p:cNvSpPr txBox="1"/>
              <p:nvPr userDrawn="1"/>
            </p:nvSpPr>
            <p:spPr>
              <a:xfrm>
                <a:off x="794494" y="2586037"/>
                <a:ext cx="212633" cy="245937"/>
              </a:xfrm>
              <a:prstGeom prst="rect">
                <a:avLst/>
              </a:prstGeom>
              <a:noFill/>
            </p:spPr>
            <p:txBody>
              <a:bodyPr wrap="none" rtlCol="0" anchor="ctr">
                <a:no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b="1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4</a:t>
                </a:r>
                <a:endPara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cxnSp>
          <p:nvCxnSpPr>
            <p:cNvPr id="15" name="直接连接符 14"/>
            <p:cNvCxnSpPr>
              <a:stCxn id="17" idx="6"/>
            </p:cNvCxnSpPr>
            <p:nvPr/>
          </p:nvCxnSpPr>
          <p:spPr>
            <a:xfrm>
              <a:off x="2534033" y="1711215"/>
              <a:ext cx="4500000" cy="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文本框 15"/>
            <p:cNvSpPr txBox="1"/>
            <p:nvPr/>
          </p:nvSpPr>
          <p:spPr>
            <a:xfrm>
              <a:off x="2915073" y="1274734"/>
              <a:ext cx="43873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eaLnBrk="1" hangingPunct="1">
                <a:defRPr/>
              </a:pPr>
              <a:r>
                <a:rPr kumimoji="1" lang="zh-CN" altLang="en-US" sz="2400" dirty="0">
                  <a:solidFill>
                    <a:srgbClr val="004098"/>
                  </a:solidFill>
                  <a:latin typeface="Tahoma" pitchFamily="34" charset="0"/>
                </a:rPr>
                <a:t>共模干扰及其对策</a:t>
              </a: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3503712" y="4120578"/>
            <a:ext cx="5460930" cy="472042"/>
            <a:chOff x="1841535" y="2194707"/>
            <a:chExt cx="5460930" cy="472042"/>
          </a:xfrm>
        </p:grpSpPr>
        <p:grpSp>
          <p:nvGrpSpPr>
            <p:cNvPr id="9" name="组合 8"/>
            <p:cNvGrpSpPr/>
            <p:nvPr/>
          </p:nvGrpSpPr>
          <p:grpSpPr>
            <a:xfrm>
              <a:off x="1841535" y="2223523"/>
              <a:ext cx="843427" cy="443226"/>
              <a:chOff x="666810" y="2586037"/>
              <a:chExt cx="468000" cy="245937"/>
            </a:xfrm>
          </p:grpSpPr>
          <p:sp>
            <p:nvSpPr>
              <p:cNvPr id="12" name="Freeform 10"/>
              <p:cNvSpPr>
                <a:spLocks/>
              </p:cNvSpPr>
              <p:nvPr userDrawn="1"/>
            </p:nvSpPr>
            <p:spPr bwMode="auto">
              <a:xfrm>
                <a:off x="666810" y="2621442"/>
                <a:ext cx="468000" cy="190800"/>
              </a:xfrm>
              <a:custGeom>
                <a:avLst/>
                <a:gdLst>
                  <a:gd name="T0" fmla="*/ 3120 w 3800"/>
                  <a:gd name="T1" fmla="*/ 0 h 1532"/>
                  <a:gd name="T2" fmla="*/ 682 w 3800"/>
                  <a:gd name="T3" fmla="*/ 0 h 1532"/>
                  <a:gd name="T4" fmla="*/ 682 w 3800"/>
                  <a:gd name="T5" fmla="*/ 284 h 1532"/>
                  <a:gd name="T6" fmla="*/ 0 w 3800"/>
                  <a:gd name="T7" fmla="*/ 766 h 1532"/>
                  <a:gd name="T8" fmla="*/ 682 w 3800"/>
                  <a:gd name="T9" fmla="*/ 1248 h 1532"/>
                  <a:gd name="T10" fmla="*/ 682 w 3800"/>
                  <a:gd name="T11" fmla="*/ 1532 h 1532"/>
                  <a:gd name="T12" fmla="*/ 3120 w 3800"/>
                  <a:gd name="T13" fmla="*/ 1532 h 1532"/>
                  <a:gd name="T14" fmla="*/ 3120 w 3800"/>
                  <a:gd name="T15" fmla="*/ 1248 h 1532"/>
                  <a:gd name="T16" fmla="*/ 3800 w 3800"/>
                  <a:gd name="T17" fmla="*/ 766 h 1532"/>
                  <a:gd name="T18" fmla="*/ 3120 w 3800"/>
                  <a:gd name="T19" fmla="*/ 284 h 1532"/>
                  <a:gd name="T20" fmla="*/ 3120 w 3800"/>
                  <a:gd name="T21" fmla="*/ 0 h 15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800" h="1532">
                    <a:moveTo>
                      <a:pt x="3120" y="0"/>
                    </a:moveTo>
                    <a:lnTo>
                      <a:pt x="682" y="0"/>
                    </a:lnTo>
                    <a:lnTo>
                      <a:pt x="682" y="284"/>
                    </a:lnTo>
                    <a:lnTo>
                      <a:pt x="0" y="766"/>
                    </a:lnTo>
                    <a:lnTo>
                      <a:pt x="682" y="1248"/>
                    </a:lnTo>
                    <a:lnTo>
                      <a:pt x="682" y="1532"/>
                    </a:lnTo>
                    <a:lnTo>
                      <a:pt x="3120" y="1532"/>
                    </a:lnTo>
                    <a:lnTo>
                      <a:pt x="3120" y="1248"/>
                    </a:lnTo>
                    <a:lnTo>
                      <a:pt x="3800" y="766"/>
                    </a:lnTo>
                    <a:lnTo>
                      <a:pt x="3120" y="284"/>
                    </a:lnTo>
                    <a:lnTo>
                      <a:pt x="3120" y="0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3200" b="1" i="0" u="none" strike="noStrike" kern="1200" cap="none" spc="0" normalizeH="0" baseline="0" noProof="0">
                  <a:ln>
                    <a:noFill/>
                  </a:ln>
                  <a:solidFill>
                    <a:srgbClr val="133984"/>
                  </a:solidFill>
                  <a:effectLst/>
                  <a:uLnTx/>
                  <a:uFillTx/>
                  <a:latin typeface="Arial" panose="020B0604020202020204" pitchFamily="34" charset="0"/>
                  <a:ea typeface="黑体" panose="02010609060101010101" pitchFamily="49" charset="-122"/>
                  <a:cs typeface="+mn-cs"/>
                </a:endParaRPr>
              </a:p>
            </p:txBody>
          </p:sp>
          <p:sp>
            <p:nvSpPr>
              <p:cNvPr id="13" name="文本框 12"/>
              <p:cNvSpPr txBox="1"/>
              <p:nvPr userDrawn="1"/>
            </p:nvSpPr>
            <p:spPr>
              <a:xfrm>
                <a:off x="794494" y="2586037"/>
                <a:ext cx="212633" cy="245937"/>
              </a:xfrm>
              <a:prstGeom prst="rect">
                <a:avLst/>
              </a:prstGeom>
              <a:noFill/>
            </p:spPr>
            <p:txBody>
              <a:bodyPr wrap="none" rtlCol="0" anchor="ctr">
                <a:no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b="1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5</a:t>
                </a:r>
                <a:endPara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cxnSp>
          <p:nvCxnSpPr>
            <p:cNvPr id="10" name="直接连接符 9"/>
            <p:cNvCxnSpPr>
              <a:stCxn id="12" idx="6"/>
            </p:cNvCxnSpPr>
            <p:nvPr/>
          </p:nvCxnSpPr>
          <p:spPr>
            <a:xfrm>
              <a:off x="2534033" y="2631188"/>
              <a:ext cx="4500000" cy="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文本框 10"/>
            <p:cNvSpPr txBox="1"/>
            <p:nvPr/>
          </p:nvSpPr>
          <p:spPr>
            <a:xfrm>
              <a:off x="2915073" y="2194707"/>
              <a:ext cx="43873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zh-CN" altLang="en-US" sz="2400" dirty="0"/>
                <a:t>测量系统输入级的两点接地</a:t>
              </a: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3503712" y="4690080"/>
            <a:ext cx="5460930" cy="472042"/>
            <a:chOff x="1841535" y="2194707"/>
            <a:chExt cx="5460930" cy="472042"/>
          </a:xfrm>
        </p:grpSpPr>
        <p:grpSp>
          <p:nvGrpSpPr>
            <p:cNvPr id="35" name="组合 34"/>
            <p:cNvGrpSpPr/>
            <p:nvPr/>
          </p:nvGrpSpPr>
          <p:grpSpPr>
            <a:xfrm>
              <a:off x="1841535" y="2223523"/>
              <a:ext cx="843427" cy="443226"/>
              <a:chOff x="666810" y="2586037"/>
              <a:chExt cx="468000" cy="245937"/>
            </a:xfrm>
          </p:grpSpPr>
          <p:sp>
            <p:nvSpPr>
              <p:cNvPr id="38" name="Freeform 10"/>
              <p:cNvSpPr>
                <a:spLocks/>
              </p:cNvSpPr>
              <p:nvPr userDrawn="1"/>
            </p:nvSpPr>
            <p:spPr bwMode="auto">
              <a:xfrm>
                <a:off x="666810" y="2621442"/>
                <a:ext cx="468000" cy="190800"/>
              </a:xfrm>
              <a:custGeom>
                <a:avLst/>
                <a:gdLst>
                  <a:gd name="T0" fmla="*/ 3120 w 3800"/>
                  <a:gd name="T1" fmla="*/ 0 h 1532"/>
                  <a:gd name="T2" fmla="*/ 682 w 3800"/>
                  <a:gd name="T3" fmla="*/ 0 h 1532"/>
                  <a:gd name="T4" fmla="*/ 682 w 3800"/>
                  <a:gd name="T5" fmla="*/ 284 h 1532"/>
                  <a:gd name="T6" fmla="*/ 0 w 3800"/>
                  <a:gd name="T7" fmla="*/ 766 h 1532"/>
                  <a:gd name="T8" fmla="*/ 682 w 3800"/>
                  <a:gd name="T9" fmla="*/ 1248 h 1532"/>
                  <a:gd name="T10" fmla="*/ 682 w 3800"/>
                  <a:gd name="T11" fmla="*/ 1532 h 1532"/>
                  <a:gd name="T12" fmla="*/ 3120 w 3800"/>
                  <a:gd name="T13" fmla="*/ 1532 h 1532"/>
                  <a:gd name="T14" fmla="*/ 3120 w 3800"/>
                  <a:gd name="T15" fmla="*/ 1248 h 1532"/>
                  <a:gd name="T16" fmla="*/ 3800 w 3800"/>
                  <a:gd name="T17" fmla="*/ 766 h 1532"/>
                  <a:gd name="T18" fmla="*/ 3120 w 3800"/>
                  <a:gd name="T19" fmla="*/ 284 h 1532"/>
                  <a:gd name="T20" fmla="*/ 3120 w 3800"/>
                  <a:gd name="T21" fmla="*/ 0 h 15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800" h="1532">
                    <a:moveTo>
                      <a:pt x="3120" y="0"/>
                    </a:moveTo>
                    <a:lnTo>
                      <a:pt x="682" y="0"/>
                    </a:lnTo>
                    <a:lnTo>
                      <a:pt x="682" y="284"/>
                    </a:lnTo>
                    <a:lnTo>
                      <a:pt x="0" y="766"/>
                    </a:lnTo>
                    <a:lnTo>
                      <a:pt x="682" y="1248"/>
                    </a:lnTo>
                    <a:lnTo>
                      <a:pt x="682" y="1532"/>
                    </a:lnTo>
                    <a:lnTo>
                      <a:pt x="3120" y="1532"/>
                    </a:lnTo>
                    <a:lnTo>
                      <a:pt x="3120" y="1248"/>
                    </a:lnTo>
                    <a:lnTo>
                      <a:pt x="3800" y="766"/>
                    </a:lnTo>
                    <a:lnTo>
                      <a:pt x="3120" y="284"/>
                    </a:lnTo>
                    <a:lnTo>
                      <a:pt x="3120" y="0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3200" b="1" i="0" u="none" strike="noStrike" kern="1200" cap="none" spc="0" normalizeH="0" baseline="0" noProof="0">
                  <a:ln>
                    <a:noFill/>
                  </a:ln>
                  <a:solidFill>
                    <a:srgbClr val="133984"/>
                  </a:solidFill>
                  <a:effectLst/>
                  <a:uLnTx/>
                  <a:uFillTx/>
                  <a:latin typeface="Arial" panose="020B0604020202020204" pitchFamily="34" charset="0"/>
                  <a:ea typeface="黑体" panose="02010609060101010101" pitchFamily="49" charset="-122"/>
                  <a:cs typeface="+mn-cs"/>
                </a:endParaRPr>
              </a:p>
            </p:txBody>
          </p:sp>
          <p:sp>
            <p:nvSpPr>
              <p:cNvPr id="39" name="文本框 38"/>
              <p:cNvSpPr txBox="1"/>
              <p:nvPr userDrawn="1"/>
            </p:nvSpPr>
            <p:spPr>
              <a:xfrm>
                <a:off x="794494" y="2586037"/>
                <a:ext cx="212633" cy="245937"/>
              </a:xfrm>
              <a:prstGeom prst="rect">
                <a:avLst/>
              </a:prstGeom>
              <a:noFill/>
            </p:spPr>
            <p:txBody>
              <a:bodyPr wrap="none" rtlCol="0" anchor="ctr">
                <a:no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b="1" noProof="0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6</a:t>
                </a:r>
                <a:endPara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cxnSp>
          <p:nvCxnSpPr>
            <p:cNvPr id="36" name="直接连接符 35"/>
            <p:cNvCxnSpPr>
              <a:stCxn id="38" idx="6"/>
            </p:cNvCxnSpPr>
            <p:nvPr/>
          </p:nvCxnSpPr>
          <p:spPr>
            <a:xfrm>
              <a:off x="2534033" y="2631188"/>
              <a:ext cx="4500000" cy="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文本框 36"/>
            <p:cNvSpPr txBox="1"/>
            <p:nvPr/>
          </p:nvSpPr>
          <p:spPr>
            <a:xfrm>
              <a:off x="2915073" y="2194707"/>
              <a:ext cx="43873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zh-CN" altLang="en-US" sz="2400" dirty="0"/>
                <a:t>滤波器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680747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658699" y="974278"/>
            <a:ext cx="11162884" cy="574183"/>
          </a:xfrm>
        </p:spPr>
        <p:txBody>
          <a:bodyPr/>
          <a:lstStyle/>
          <a:p>
            <a:r>
              <a:rPr lang="zh-CN" altLang="en-US" dirty="0"/>
              <a:t>共模信号</a:t>
            </a:r>
          </a:p>
        </p:txBody>
      </p:sp>
      <p:sp>
        <p:nvSpPr>
          <p:cNvPr id="4" name="内容占位符 4"/>
          <p:cNvSpPr txBox="1">
            <a:spLocks/>
          </p:cNvSpPr>
          <p:nvPr/>
        </p:nvSpPr>
        <p:spPr>
          <a:xfrm>
            <a:off x="838200" y="1981200"/>
            <a:ext cx="8229600" cy="9906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buFont typeface="Wingdings" panose="05000000000000000000" pitchFamily="2" charset="2"/>
              <a:buChar char="n"/>
            </a:pPr>
            <a:r>
              <a:rPr lang="zh-CN" altLang="en-US" dirty="0"/>
              <a:t>共模电压：电压信号中共有的对地电压分量</a:t>
            </a:r>
          </a:p>
          <a:p>
            <a:pPr fontAlgn="auto">
              <a:spcAft>
                <a:spcPts val="0"/>
              </a:spcAft>
              <a:buFont typeface="Wingdings" panose="05000000000000000000" pitchFamily="2" charset="2"/>
              <a:buChar char="n"/>
            </a:pPr>
            <a:r>
              <a:rPr lang="zh-CN" altLang="en-US" dirty="0"/>
              <a:t>共模电流：大小、方向相同的电流，与回路工作电流相反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3242565"/>
            <a:ext cx="4114800" cy="2948108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838200" y="6211669"/>
            <a:ext cx="365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共模电压</a:t>
            </a:r>
            <a:r>
              <a:rPr lang="en-US" altLang="zh-CN" dirty="0"/>
              <a:t>V</a:t>
            </a:r>
            <a:r>
              <a:rPr lang="en-US" altLang="zh-CN" baseline="-25000" dirty="0"/>
              <a:t>CM</a:t>
            </a:r>
            <a:r>
              <a:rPr lang="zh-CN" altLang="en-US" dirty="0"/>
              <a:t>与差模电压</a:t>
            </a:r>
            <a:r>
              <a:rPr lang="en-US" altLang="zh-CN" dirty="0"/>
              <a:t>V</a:t>
            </a:r>
            <a:r>
              <a:rPr lang="en-US" altLang="zh-CN" baseline="-25000" dirty="0"/>
              <a:t>DIFF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6324600" y="6073169"/>
            <a:ext cx="3733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共模电电流</a:t>
            </a:r>
            <a:r>
              <a:rPr lang="en-US" altLang="zh-CN" dirty="0"/>
              <a:t>I</a:t>
            </a:r>
            <a:r>
              <a:rPr lang="en-US" altLang="zh-CN" baseline="-25000" dirty="0"/>
              <a:t>CM</a:t>
            </a:r>
            <a:r>
              <a:rPr lang="zh-CN" altLang="en-US" dirty="0"/>
              <a:t>与负载电流</a:t>
            </a:r>
            <a:r>
              <a:rPr lang="en-US" altLang="zh-CN" dirty="0"/>
              <a:t>I</a:t>
            </a:r>
            <a:r>
              <a:rPr lang="en-US" altLang="zh-CN" baseline="-25000" dirty="0"/>
              <a:t>L</a:t>
            </a:r>
          </a:p>
          <a:p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5400" y="3429618"/>
            <a:ext cx="6122700" cy="2056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399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 txBox="1">
            <a:spLocks/>
          </p:cNvSpPr>
          <p:nvPr/>
        </p:nvSpPr>
        <p:spPr>
          <a:xfrm>
            <a:off x="658701" y="975601"/>
            <a:ext cx="11162884" cy="574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zh-CN" altLang="en-US" dirty="0"/>
              <a:t>共模电压</a:t>
            </a: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68800794"/>
              </p:ext>
            </p:extLst>
          </p:nvPr>
        </p:nvGraphicFramePr>
        <p:xfrm>
          <a:off x="304800" y="3505200"/>
          <a:ext cx="3124200" cy="25931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15" name="Visio" r:id="rId3" imgW="2638219" imgH="2141814" progId="Visio.Drawing.11">
                  <p:embed/>
                </p:oleObj>
              </mc:Choice>
              <mc:Fallback>
                <p:oleObj name="Visio" r:id="rId3" imgW="2638219" imgH="2141814" progId="Visio.Drawing.11">
                  <p:embed/>
                  <p:pic>
                    <p:nvPicPr>
                      <p:cNvPr id="6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" y="3505200"/>
                        <a:ext cx="3124200" cy="259318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3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706"/>
          <a:stretch/>
        </p:blipFill>
        <p:spPr bwMode="auto">
          <a:xfrm>
            <a:off x="3645214" y="4114800"/>
            <a:ext cx="5189857" cy="259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图片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0" y="3825652"/>
            <a:ext cx="3048000" cy="19522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EDA8B46C-F65C-40DB-B1E0-BC582ED3F3EE}"/>
              </a:ext>
            </a:extLst>
          </p:cNvPr>
          <p:cNvGrpSpPr/>
          <p:nvPr/>
        </p:nvGrpSpPr>
        <p:grpSpPr>
          <a:xfrm>
            <a:off x="304800" y="1688109"/>
            <a:ext cx="11495300" cy="666406"/>
            <a:chOff x="5449" y="1522"/>
            <a:chExt cx="11495300" cy="666406"/>
          </a:xfrm>
        </p:grpSpPr>
        <p:sp>
          <p:nvSpPr>
            <p:cNvPr id="9" name="矩形: 圆角 8">
              <a:extLst>
                <a:ext uri="{FF2B5EF4-FFF2-40B4-BE49-F238E27FC236}">
                  <a16:creationId xmlns:a16="http://schemas.microsoft.com/office/drawing/2014/main" id="{A3B76F5C-3B89-4688-9A28-664F1389285E}"/>
                </a:ext>
              </a:extLst>
            </p:cNvPr>
            <p:cNvSpPr/>
            <p:nvPr/>
          </p:nvSpPr>
          <p:spPr>
            <a:xfrm>
              <a:off x="5449" y="1522"/>
              <a:ext cx="11495300" cy="666406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" name="矩形: 圆角 4">
              <a:extLst>
                <a:ext uri="{FF2B5EF4-FFF2-40B4-BE49-F238E27FC236}">
                  <a16:creationId xmlns:a16="http://schemas.microsoft.com/office/drawing/2014/main" id="{1C5C57E1-0F80-459F-8365-C6CF7306A119}"/>
                </a:ext>
              </a:extLst>
            </p:cNvPr>
            <p:cNvSpPr txBox="1"/>
            <p:nvPr/>
          </p:nvSpPr>
          <p:spPr>
            <a:xfrm>
              <a:off x="24967" y="21040"/>
              <a:ext cx="11456264" cy="62737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2870" tIns="102870" rIns="102870" bIns="102870" numCol="1" spcCol="1270" anchor="ctr" anchorCtr="0">
              <a:noAutofit/>
            </a:bodyPr>
            <a:lstStyle/>
            <a:p>
              <a:pPr marL="0" lvl="0" indent="0" algn="ctr" defTabSz="12001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sz="2700" kern="1200" dirty="0"/>
                <a:t>常见的共模</a:t>
              </a:r>
              <a:r>
                <a:rPr lang="zh-CN" altLang="en-US" sz="2700" kern="1200" dirty="0"/>
                <a:t>电压</a:t>
              </a:r>
              <a:endParaRPr lang="zh-CN" sz="2700" kern="1200" dirty="0"/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4B284654-4FD2-4749-8F52-07820EF6D6AF}"/>
              </a:ext>
            </a:extLst>
          </p:cNvPr>
          <p:cNvGrpSpPr/>
          <p:nvPr/>
        </p:nvGrpSpPr>
        <p:grpSpPr>
          <a:xfrm>
            <a:off x="343368" y="2492840"/>
            <a:ext cx="2730475" cy="666406"/>
            <a:chOff x="5449" y="849466"/>
            <a:chExt cx="2730475" cy="666406"/>
          </a:xfrm>
        </p:grpSpPr>
        <p:sp>
          <p:nvSpPr>
            <p:cNvPr id="12" name="矩形: 圆角 11">
              <a:extLst>
                <a:ext uri="{FF2B5EF4-FFF2-40B4-BE49-F238E27FC236}">
                  <a16:creationId xmlns:a16="http://schemas.microsoft.com/office/drawing/2014/main" id="{7472624E-AAAB-4066-BB1F-3E9E99DC2B5F}"/>
                </a:ext>
              </a:extLst>
            </p:cNvPr>
            <p:cNvSpPr/>
            <p:nvPr/>
          </p:nvSpPr>
          <p:spPr>
            <a:xfrm>
              <a:off x="5449" y="849466"/>
              <a:ext cx="2730475" cy="666406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" name="矩形: 圆角 4">
              <a:extLst>
                <a:ext uri="{FF2B5EF4-FFF2-40B4-BE49-F238E27FC236}">
                  <a16:creationId xmlns:a16="http://schemas.microsoft.com/office/drawing/2014/main" id="{A3BD7686-09C2-45D1-8BA0-0E03FA2EAC24}"/>
                </a:ext>
              </a:extLst>
            </p:cNvPr>
            <p:cNvSpPr txBox="1"/>
            <p:nvPr/>
          </p:nvSpPr>
          <p:spPr>
            <a:xfrm>
              <a:off x="24967" y="868984"/>
              <a:ext cx="2691439" cy="62737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sz="1600" kern="1200"/>
                <a:t>电桥电路的输出</a:t>
              </a:r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9E2D297F-5B24-455C-8E8E-A3422E5AF385}"/>
              </a:ext>
            </a:extLst>
          </p:cNvPr>
          <p:cNvGrpSpPr/>
          <p:nvPr/>
        </p:nvGrpSpPr>
        <p:grpSpPr>
          <a:xfrm>
            <a:off x="3308185" y="2469924"/>
            <a:ext cx="5575630" cy="666406"/>
            <a:chOff x="2965284" y="849466"/>
            <a:chExt cx="5575630" cy="666406"/>
          </a:xfrm>
        </p:grpSpPr>
        <p:sp>
          <p:nvSpPr>
            <p:cNvPr id="15" name="矩形: 圆角 14">
              <a:extLst>
                <a:ext uri="{FF2B5EF4-FFF2-40B4-BE49-F238E27FC236}">
                  <a16:creationId xmlns:a16="http://schemas.microsoft.com/office/drawing/2014/main" id="{1FD79EC4-475D-4951-80DF-3D77A5874E18}"/>
                </a:ext>
              </a:extLst>
            </p:cNvPr>
            <p:cNvSpPr/>
            <p:nvPr/>
          </p:nvSpPr>
          <p:spPr>
            <a:xfrm>
              <a:off x="2965284" y="849466"/>
              <a:ext cx="5575630" cy="666406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6" name="矩形: 圆角 4">
              <a:extLst>
                <a:ext uri="{FF2B5EF4-FFF2-40B4-BE49-F238E27FC236}">
                  <a16:creationId xmlns:a16="http://schemas.microsoft.com/office/drawing/2014/main" id="{89E161A9-EF8D-458C-8C15-8AC93D4E5428}"/>
                </a:ext>
              </a:extLst>
            </p:cNvPr>
            <p:cNvSpPr txBox="1"/>
            <p:nvPr/>
          </p:nvSpPr>
          <p:spPr>
            <a:xfrm>
              <a:off x="2984802" y="868984"/>
              <a:ext cx="5536594" cy="62737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sz="1600" kern="1200" dirty="0"/>
                <a:t>采样电流的电阻位于高端</a:t>
              </a:r>
              <a:r>
                <a:rPr lang="en-US" sz="1600" kern="1200" dirty="0"/>
                <a:t>(high side)</a:t>
              </a:r>
              <a:endParaRPr lang="zh-CN" sz="1600" kern="1200" dirty="0"/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C391D852-BF99-405E-84DD-84809C899C80}"/>
              </a:ext>
            </a:extLst>
          </p:cNvPr>
          <p:cNvGrpSpPr/>
          <p:nvPr/>
        </p:nvGrpSpPr>
        <p:grpSpPr>
          <a:xfrm>
            <a:off x="3327703" y="3288964"/>
            <a:ext cx="2730475" cy="666406"/>
            <a:chOff x="2965284" y="1697410"/>
            <a:chExt cx="2730475" cy="666406"/>
          </a:xfrm>
        </p:grpSpPr>
        <p:sp>
          <p:nvSpPr>
            <p:cNvPr id="24" name="矩形: 圆角 23">
              <a:extLst>
                <a:ext uri="{FF2B5EF4-FFF2-40B4-BE49-F238E27FC236}">
                  <a16:creationId xmlns:a16="http://schemas.microsoft.com/office/drawing/2014/main" id="{B24DB399-C551-44CA-9554-27E6DD0F7B2B}"/>
                </a:ext>
              </a:extLst>
            </p:cNvPr>
            <p:cNvSpPr/>
            <p:nvPr/>
          </p:nvSpPr>
          <p:spPr>
            <a:xfrm>
              <a:off x="2965284" y="1697410"/>
              <a:ext cx="2730475" cy="666406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5" name="矩形: 圆角 4">
              <a:extLst>
                <a:ext uri="{FF2B5EF4-FFF2-40B4-BE49-F238E27FC236}">
                  <a16:creationId xmlns:a16="http://schemas.microsoft.com/office/drawing/2014/main" id="{18EA5A29-057B-4554-B79F-48AC12E9C957}"/>
                </a:ext>
              </a:extLst>
            </p:cNvPr>
            <p:cNvSpPr txBox="1"/>
            <p:nvPr/>
          </p:nvSpPr>
          <p:spPr>
            <a:xfrm>
              <a:off x="2984802" y="1716928"/>
              <a:ext cx="2691439" cy="62737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sz="1600" kern="1200" dirty="0"/>
                <a:t>三相电气设备</a:t>
              </a:r>
              <a:r>
                <a:rPr lang="en-US" sz="1600" kern="1200" dirty="0"/>
                <a:t>(</a:t>
              </a:r>
              <a:r>
                <a:rPr lang="zh-CN" sz="1600" kern="1200" dirty="0"/>
                <a:t>如电机</a:t>
              </a:r>
              <a:r>
                <a:rPr lang="en-US" sz="1600" kern="1200" dirty="0"/>
                <a:t>)</a:t>
              </a:r>
              <a:r>
                <a:rPr lang="zh-CN" sz="1600" kern="1200" dirty="0"/>
                <a:t>的供电回路中</a:t>
              </a:r>
            </a:p>
          </p:txBody>
        </p: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051CC719-4093-4EE2-A597-D99BB9AAB830}"/>
              </a:ext>
            </a:extLst>
          </p:cNvPr>
          <p:cNvGrpSpPr/>
          <p:nvPr/>
        </p:nvGrpSpPr>
        <p:grpSpPr>
          <a:xfrm>
            <a:off x="6172200" y="3288964"/>
            <a:ext cx="2730475" cy="666406"/>
            <a:chOff x="5810439" y="1697410"/>
            <a:chExt cx="2730475" cy="666406"/>
          </a:xfrm>
        </p:grpSpPr>
        <p:sp>
          <p:nvSpPr>
            <p:cNvPr id="27" name="矩形: 圆角 26">
              <a:extLst>
                <a:ext uri="{FF2B5EF4-FFF2-40B4-BE49-F238E27FC236}">
                  <a16:creationId xmlns:a16="http://schemas.microsoft.com/office/drawing/2014/main" id="{768721C4-BED9-4B0C-95E1-E08840842FE6}"/>
                </a:ext>
              </a:extLst>
            </p:cNvPr>
            <p:cNvSpPr/>
            <p:nvPr/>
          </p:nvSpPr>
          <p:spPr>
            <a:xfrm>
              <a:off x="5810439" y="1697410"/>
              <a:ext cx="2730475" cy="666406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8" name="矩形: 圆角 4">
              <a:extLst>
                <a:ext uri="{FF2B5EF4-FFF2-40B4-BE49-F238E27FC236}">
                  <a16:creationId xmlns:a16="http://schemas.microsoft.com/office/drawing/2014/main" id="{D910882D-926C-4097-99FF-980FF4E633C3}"/>
                </a:ext>
              </a:extLst>
            </p:cNvPr>
            <p:cNvSpPr txBox="1"/>
            <p:nvPr/>
          </p:nvSpPr>
          <p:spPr>
            <a:xfrm>
              <a:off x="5829957" y="1716928"/>
              <a:ext cx="2691439" cy="62737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sz="1600" kern="1200" dirty="0"/>
                <a:t>逆变电路</a:t>
              </a:r>
              <a:r>
                <a:rPr lang="en-US" sz="1600" kern="1200" dirty="0"/>
                <a:t>H</a:t>
              </a:r>
              <a:r>
                <a:rPr lang="zh-CN" sz="1600" kern="1200" dirty="0"/>
                <a:t>桥高端</a:t>
              </a:r>
            </a:p>
          </p:txBody>
        </p:sp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C9881B7D-AA0F-4525-9310-4E895B836B14}"/>
              </a:ext>
            </a:extLst>
          </p:cNvPr>
          <p:cNvGrpSpPr/>
          <p:nvPr/>
        </p:nvGrpSpPr>
        <p:grpSpPr>
          <a:xfrm>
            <a:off x="9144000" y="2494663"/>
            <a:ext cx="2730475" cy="666406"/>
            <a:chOff x="8770275" y="849466"/>
            <a:chExt cx="2730475" cy="666406"/>
          </a:xfrm>
        </p:grpSpPr>
        <p:sp>
          <p:nvSpPr>
            <p:cNvPr id="30" name="矩形: 圆角 29">
              <a:extLst>
                <a:ext uri="{FF2B5EF4-FFF2-40B4-BE49-F238E27FC236}">
                  <a16:creationId xmlns:a16="http://schemas.microsoft.com/office/drawing/2014/main" id="{26195256-564A-4A63-8055-3C65CE3E8B02}"/>
                </a:ext>
              </a:extLst>
            </p:cNvPr>
            <p:cNvSpPr/>
            <p:nvPr/>
          </p:nvSpPr>
          <p:spPr>
            <a:xfrm>
              <a:off x="8770275" y="849466"/>
              <a:ext cx="2730475" cy="666406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1" name="矩形: 圆角 4">
              <a:extLst>
                <a:ext uri="{FF2B5EF4-FFF2-40B4-BE49-F238E27FC236}">
                  <a16:creationId xmlns:a16="http://schemas.microsoft.com/office/drawing/2014/main" id="{55A49F1A-F2B0-45CF-92DB-826AF121C553}"/>
                </a:ext>
              </a:extLst>
            </p:cNvPr>
            <p:cNvSpPr txBox="1"/>
            <p:nvPr/>
          </p:nvSpPr>
          <p:spPr>
            <a:xfrm>
              <a:off x="8789793" y="868984"/>
              <a:ext cx="2691439" cy="62737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sz="1600" kern="1200" dirty="0"/>
                <a:t>多点接地时出现不同地电位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8138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输入级的两点接地可能引入额外的共模输入</a:t>
            </a:r>
          </a:p>
        </p:txBody>
      </p:sp>
      <p:graphicFrame>
        <p:nvGraphicFramePr>
          <p:cNvPr id="4" name="内容占位符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80160492"/>
              </p:ext>
            </p:extLst>
          </p:nvPr>
        </p:nvGraphicFramePr>
        <p:xfrm>
          <a:off x="400118" y="1883960"/>
          <a:ext cx="5653776" cy="24596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6003635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lnSpc>
                <a:spcPct val="110000"/>
              </a:lnSpc>
              <a:spcBef>
                <a:spcPct val="20000"/>
              </a:spcBef>
              <a:buSzPct val="120000"/>
              <a:buBlip>
                <a:blip r:embed="rId8"/>
              </a:buBlip>
              <a:defRPr sz="2800">
                <a:solidFill>
                  <a:srgbClr val="133984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lnSpc>
                <a:spcPct val="110000"/>
              </a:lnSpc>
              <a:spcBef>
                <a:spcPct val="20000"/>
              </a:spcBef>
              <a:buClr>
                <a:srgbClr val="000066"/>
              </a:buClr>
              <a:buChar char="•"/>
              <a:defRPr sz="2400">
                <a:solidFill>
                  <a:srgbClr val="133984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endParaRPr lang="zh-CN" altLang="en-US" sz="1800"/>
          </a:p>
        </p:txBody>
      </p:sp>
      <p:graphicFrame>
        <p:nvGraphicFramePr>
          <p:cNvPr id="6" name="图示 5"/>
          <p:cNvGraphicFramePr/>
          <p:nvPr>
            <p:extLst>
              <p:ext uri="{D42A27DB-BD31-4B8C-83A1-F6EECF244321}">
                <p14:modId xmlns:p14="http://schemas.microsoft.com/office/powerpoint/2010/main" val="2835720855"/>
              </p:ext>
            </p:extLst>
          </p:nvPr>
        </p:nvGraphicFramePr>
        <p:xfrm>
          <a:off x="349858" y="4223047"/>
          <a:ext cx="11421926" cy="24622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graphicFrame>
        <p:nvGraphicFramePr>
          <p:cNvPr id="7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27380750"/>
              </p:ext>
            </p:extLst>
          </p:nvPr>
        </p:nvGraphicFramePr>
        <p:xfrm>
          <a:off x="5845410" y="1065413"/>
          <a:ext cx="6041789" cy="36400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39" name="Visio" r:id="rId14" imgW="4600614" imgH="2771879" progId="Visio.Drawing.11">
                  <p:embed/>
                </p:oleObj>
              </mc:Choice>
              <mc:Fallback>
                <p:oleObj name="Visio" r:id="rId14" imgW="4600614" imgH="2771879" progId="Visio.Drawing.11">
                  <p:embed/>
                  <p:pic>
                    <p:nvPicPr>
                      <p:cNvPr id="7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45410" y="1065413"/>
                        <a:ext cx="6041789" cy="364008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33234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758107" y="1797302"/>
            <a:ext cx="8237386" cy="535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n"/>
            </a:pPr>
            <a:r>
              <a:rPr lang="zh-CN" altLang="en-US" sz="2200" dirty="0">
                <a:solidFill>
                  <a:schemeClr val="tx1"/>
                </a:solidFill>
                <a:latin typeface="+mn-ea"/>
                <a:ea typeface="+mn-ea"/>
              </a:rPr>
              <a:t>假设电桥</a:t>
            </a:r>
            <a:r>
              <a:rPr lang="zh-CN" altLang="en-US" sz="2200" dirty="0">
                <a:solidFill>
                  <a:schemeClr val="tx1"/>
                </a:solidFill>
                <a:latin typeface="+mn-ea"/>
              </a:rPr>
              <a:t>平衡，则</a:t>
            </a:r>
            <a:r>
              <a:rPr lang="en-US" altLang="zh-CN" sz="22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zh-CN" sz="2200" i="1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CN" sz="22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=V</a:t>
            </a:r>
            <a:r>
              <a:rPr lang="en-US" altLang="zh-CN" sz="2200" i="1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altLang="zh-CN" sz="22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=U/2</a:t>
            </a:r>
            <a:r>
              <a:rPr lang="zh-CN" alt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zh-CN" altLang="en-US" sz="2200" dirty="0">
                <a:solidFill>
                  <a:schemeClr val="tx1"/>
                </a:solidFill>
                <a:latin typeface="+mn-ea"/>
              </a:rPr>
              <a:t>得下图</a:t>
            </a:r>
            <a:r>
              <a:rPr lang="zh-CN" altLang="en-US" sz="2200" dirty="0">
                <a:solidFill>
                  <a:schemeClr val="tx1"/>
                </a:solidFill>
                <a:latin typeface="+mn-ea"/>
                <a:ea typeface="+mn-ea"/>
              </a:rPr>
              <a:t>：</a:t>
            </a:r>
          </a:p>
        </p:txBody>
      </p:sp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349858" y="975600"/>
            <a:ext cx="11421927" cy="576000"/>
          </a:xfrm>
        </p:spPr>
        <p:txBody>
          <a:bodyPr/>
          <a:lstStyle/>
          <a:p>
            <a:r>
              <a:rPr lang="zh-CN" altLang="en-US" sz="3000" dirty="0">
                <a:latin typeface="+mj-ea"/>
              </a:rPr>
              <a:t>  共模电压信号如何转变成差模干扰？</a:t>
            </a: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6003635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lnSpc>
                <a:spcPct val="110000"/>
              </a:lnSpc>
              <a:spcBef>
                <a:spcPct val="20000"/>
              </a:spcBef>
              <a:buSzPct val="120000"/>
              <a:buBlip>
                <a:blip r:embed="rId3"/>
              </a:buBlip>
              <a:defRPr sz="2800">
                <a:solidFill>
                  <a:srgbClr val="133984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lnSpc>
                <a:spcPct val="110000"/>
              </a:lnSpc>
              <a:spcBef>
                <a:spcPct val="20000"/>
              </a:spcBef>
              <a:buClr>
                <a:srgbClr val="000066"/>
              </a:buClr>
              <a:buChar char="•"/>
              <a:defRPr sz="2400">
                <a:solidFill>
                  <a:srgbClr val="133984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endParaRPr lang="zh-CN" altLang="en-US" sz="1800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6003635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lnSpc>
                <a:spcPct val="110000"/>
              </a:lnSpc>
              <a:spcBef>
                <a:spcPct val="20000"/>
              </a:spcBef>
              <a:buSzPct val="120000"/>
              <a:buBlip>
                <a:blip r:embed="rId3"/>
              </a:buBlip>
              <a:defRPr sz="2800">
                <a:solidFill>
                  <a:srgbClr val="133984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lnSpc>
                <a:spcPct val="110000"/>
              </a:lnSpc>
              <a:spcBef>
                <a:spcPct val="20000"/>
              </a:spcBef>
              <a:buClr>
                <a:srgbClr val="000066"/>
              </a:buClr>
              <a:buChar char="•"/>
              <a:defRPr sz="2400">
                <a:solidFill>
                  <a:srgbClr val="133984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endParaRPr lang="zh-CN" altLang="en-US" sz="180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003635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lnSpc>
                <a:spcPct val="110000"/>
              </a:lnSpc>
              <a:spcBef>
                <a:spcPct val="20000"/>
              </a:spcBef>
              <a:buSzPct val="120000"/>
              <a:buBlip>
                <a:blip r:embed="rId3"/>
              </a:buBlip>
              <a:defRPr sz="2800">
                <a:solidFill>
                  <a:srgbClr val="133984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lnSpc>
                <a:spcPct val="110000"/>
              </a:lnSpc>
              <a:spcBef>
                <a:spcPct val="20000"/>
              </a:spcBef>
              <a:buClr>
                <a:srgbClr val="000066"/>
              </a:buClr>
              <a:buChar char="•"/>
              <a:defRPr sz="2400">
                <a:solidFill>
                  <a:srgbClr val="133984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endParaRPr lang="zh-CN" altLang="en-US" sz="1800"/>
          </a:p>
        </p:txBody>
      </p:sp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6003635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lnSpc>
                <a:spcPct val="110000"/>
              </a:lnSpc>
              <a:spcBef>
                <a:spcPct val="20000"/>
              </a:spcBef>
              <a:buSzPct val="120000"/>
              <a:buBlip>
                <a:blip r:embed="rId3"/>
              </a:buBlip>
              <a:defRPr sz="2800">
                <a:solidFill>
                  <a:srgbClr val="133984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lnSpc>
                <a:spcPct val="110000"/>
              </a:lnSpc>
              <a:spcBef>
                <a:spcPct val="20000"/>
              </a:spcBef>
              <a:buClr>
                <a:srgbClr val="000066"/>
              </a:buClr>
              <a:buChar char="•"/>
              <a:defRPr sz="2400">
                <a:solidFill>
                  <a:srgbClr val="133984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endParaRPr lang="zh-CN" altLang="en-US" sz="1800"/>
          </a:p>
        </p:txBody>
      </p:sp>
      <p:sp>
        <p:nvSpPr>
          <p:cNvPr id="9" name="Rectangle 10"/>
          <p:cNvSpPr>
            <a:spLocks noChangeArrowheads="1"/>
          </p:cNvSpPr>
          <p:nvPr/>
        </p:nvSpPr>
        <p:spPr bwMode="auto">
          <a:xfrm>
            <a:off x="6003635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lnSpc>
                <a:spcPct val="110000"/>
              </a:lnSpc>
              <a:spcBef>
                <a:spcPct val="20000"/>
              </a:spcBef>
              <a:buSzPct val="120000"/>
              <a:buBlip>
                <a:blip r:embed="rId3"/>
              </a:buBlip>
              <a:defRPr sz="2800">
                <a:solidFill>
                  <a:srgbClr val="133984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lnSpc>
                <a:spcPct val="110000"/>
              </a:lnSpc>
              <a:spcBef>
                <a:spcPct val="20000"/>
              </a:spcBef>
              <a:buClr>
                <a:srgbClr val="000066"/>
              </a:buClr>
              <a:buChar char="•"/>
              <a:defRPr sz="2400">
                <a:solidFill>
                  <a:srgbClr val="133984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endParaRPr lang="zh-CN" altLang="en-US" sz="1800"/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86551948"/>
              </p:ext>
            </p:extLst>
          </p:nvPr>
        </p:nvGraphicFramePr>
        <p:xfrm>
          <a:off x="-209419" y="3635464"/>
          <a:ext cx="5563692" cy="3352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26" name="Visio" r:id="rId4" imgW="4600592" imgH="2771734" progId="Visio.Drawing.11">
                  <p:embed/>
                </p:oleObj>
              </mc:Choice>
              <mc:Fallback>
                <p:oleObj name="Visio" r:id="rId4" imgW="4600592" imgH="2771734" progId="Visio.Drawing.11">
                  <p:embed/>
                  <p:pic>
                    <p:nvPicPr>
                      <p:cNvPr id="1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209419" y="3635464"/>
                        <a:ext cx="5563692" cy="3352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tangle 12"/>
          <p:cNvSpPr>
            <a:spLocks noChangeArrowheads="1"/>
          </p:cNvSpPr>
          <p:nvPr/>
        </p:nvSpPr>
        <p:spPr bwMode="auto">
          <a:xfrm>
            <a:off x="6003635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lnSpc>
                <a:spcPct val="110000"/>
              </a:lnSpc>
              <a:spcBef>
                <a:spcPct val="20000"/>
              </a:spcBef>
              <a:buSzPct val="120000"/>
              <a:buBlip>
                <a:blip r:embed="rId3"/>
              </a:buBlip>
              <a:defRPr sz="2800">
                <a:solidFill>
                  <a:srgbClr val="133984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lnSpc>
                <a:spcPct val="110000"/>
              </a:lnSpc>
              <a:spcBef>
                <a:spcPct val="20000"/>
              </a:spcBef>
              <a:buClr>
                <a:srgbClr val="000066"/>
              </a:buClr>
              <a:buChar char="•"/>
              <a:defRPr sz="2400">
                <a:solidFill>
                  <a:srgbClr val="133984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endParaRPr lang="zh-CN" altLang="en-US" sz="1800"/>
          </a:p>
        </p:txBody>
      </p:sp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72771021"/>
              </p:ext>
            </p:extLst>
          </p:nvPr>
        </p:nvGraphicFramePr>
        <p:xfrm>
          <a:off x="5915025" y="3697288"/>
          <a:ext cx="4373563" cy="1125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27" name="公式" r:id="rId6" imgW="2527200" imgH="647640" progId="Equation.3">
                  <p:embed/>
                </p:oleObj>
              </mc:Choice>
              <mc:Fallback>
                <p:oleObj name="公式" r:id="rId6" imgW="2527200" imgH="647640" progId="Equation.3">
                  <p:embed/>
                  <p:pic>
                    <p:nvPicPr>
                      <p:cNvPr id="12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15025" y="3697288"/>
                        <a:ext cx="4373563" cy="11255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6"/>
          <p:cNvSpPr txBox="1">
            <a:spLocks noChangeArrowheads="1"/>
          </p:cNvSpPr>
          <p:nvPr/>
        </p:nvSpPr>
        <p:spPr bwMode="auto">
          <a:xfrm>
            <a:off x="4572000" y="5068527"/>
            <a:ext cx="7086600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110000"/>
              </a:lnSpc>
              <a:spcBef>
                <a:spcPct val="20000"/>
              </a:spcBef>
              <a:buSzPct val="120000"/>
              <a:buBlip>
                <a:blip r:embed="rId3"/>
              </a:buBlip>
              <a:defRPr sz="2800">
                <a:solidFill>
                  <a:srgbClr val="133984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lnSpc>
                <a:spcPct val="110000"/>
              </a:lnSpc>
              <a:spcBef>
                <a:spcPct val="20000"/>
              </a:spcBef>
              <a:buClr>
                <a:srgbClr val="000066"/>
              </a:buClr>
              <a:buChar char="•"/>
              <a:defRPr sz="2400">
                <a:solidFill>
                  <a:srgbClr val="133984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SzTx/>
              <a:buNone/>
            </a:pPr>
            <a:r>
              <a:rPr lang="zh-CN" altLang="en-US" sz="2200" dirty="0">
                <a:latin typeface="+mn-ea"/>
                <a:ea typeface="+mn-ea"/>
              </a:rPr>
              <a:t>总结：</a:t>
            </a:r>
            <a:endParaRPr lang="en-US" altLang="zh-CN" sz="2200" dirty="0">
              <a:latin typeface="+mn-ea"/>
              <a:ea typeface="+mn-ea"/>
            </a:endParaRPr>
          </a:p>
          <a:p>
            <a:pPr marL="342900" indent="-342900" eaLnBrk="1" hangingPunct="1">
              <a:lnSpc>
                <a:spcPct val="100000"/>
              </a:lnSpc>
              <a:spcBef>
                <a:spcPct val="0"/>
              </a:spcBef>
              <a:buSzTx/>
              <a:buFont typeface="Wingdings" panose="05000000000000000000" pitchFamily="2" charset="2"/>
              <a:buChar char="n"/>
            </a:pPr>
            <a:r>
              <a:rPr lang="zh-CN" altLang="en-US" sz="2200" dirty="0">
                <a:latin typeface="+mn-ea"/>
                <a:ea typeface="+mn-ea"/>
              </a:rPr>
              <a:t>电桥平衡时，当放大电路存在输入失调时，输出非零</a:t>
            </a:r>
            <a:endParaRPr lang="en-US" altLang="zh-CN" sz="2200" dirty="0">
              <a:latin typeface="+mn-ea"/>
              <a:ea typeface="+mn-ea"/>
            </a:endParaRPr>
          </a:p>
          <a:p>
            <a:pPr marL="342900" indent="-342900" eaLnBrk="1" hangingPunct="1">
              <a:lnSpc>
                <a:spcPct val="100000"/>
              </a:lnSpc>
              <a:spcBef>
                <a:spcPct val="0"/>
              </a:spcBef>
              <a:buSzTx/>
              <a:buFont typeface="Wingdings" panose="05000000000000000000" pitchFamily="2" charset="2"/>
              <a:buChar char="n"/>
            </a:pPr>
            <a:r>
              <a:rPr lang="zh-CN" altLang="en-US" sz="2200" dirty="0">
                <a:latin typeface="+mn-ea"/>
                <a:ea typeface="+mn-ea"/>
              </a:rPr>
              <a:t>输出与共模分量大小和输入阻抗不平衡度成正比</a:t>
            </a:r>
          </a:p>
        </p:txBody>
      </p:sp>
      <p:graphicFrame>
        <p:nvGraphicFramePr>
          <p:cNvPr id="14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4557476"/>
              </p:ext>
            </p:extLst>
          </p:nvPr>
        </p:nvGraphicFramePr>
        <p:xfrm>
          <a:off x="8686800" y="2502746"/>
          <a:ext cx="1325484" cy="7791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28" name="公式" r:id="rId8" imgW="736600" imgH="431800" progId="Equation.3">
                  <p:embed/>
                </p:oleObj>
              </mc:Choice>
              <mc:Fallback>
                <p:oleObj name="公式" r:id="rId8" imgW="736600" imgH="431800" progId="Equation.3">
                  <p:embed/>
                  <p:pic>
                    <p:nvPicPr>
                      <p:cNvPr id="14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86800" y="2502746"/>
                        <a:ext cx="1325484" cy="77911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文本框 14"/>
          <p:cNvSpPr txBox="1"/>
          <p:nvPr/>
        </p:nvSpPr>
        <p:spPr>
          <a:xfrm>
            <a:off x="4751664" y="2580171"/>
            <a:ext cx="41148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00" dirty="0">
                <a:solidFill>
                  <a:schemeClr val="tx1"/>
                </a:solidFill>
              </a:rPr>
              <a:t>当外部阻抗不平衡，即出现：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4876800" y="3867385"/>
            <a:ext cx="131156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00" dirty="0">
                <a:solidFill>
                  <a:schemeClr val="tx1"/>
                </a:solidFill>
              </a:rPr>
              <a:t>则有：</a:t>
            </a:r>
          </a:p>
        </p:txBody>
      </p:sp>
      <p:graphicFrame>
        <p:nvGraphicFramePr>
          <p:cNvPr id="17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06018985"/>
              </p:ext>
            </p:extLst>
          </p:nvPr>
        </p:nvGraphicFramePr>
        <p:xfrm>
          <a:off x="753218" y="2385180"/>
          <a:ext cx="3581400" cy="20182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29" name="Visio" r:id="rId10" imgW="3735068" imgH="2105714" progId="Visio.Drawing.11">
                  <p:embed/>
                </p:oleObj>
              </mc:Choice>
              <mc:Fallback>
                <p:oleObj name="Visio" r:id="rId10" imgW="3735068" imgH="2105714" progId="Visio.Drawing.11">
                  <p:embed/>
                  <p:pic>
                    <p:nvPicPr>
                      <p:cNvPr id="17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3218" y="2385180"/>
                        <a:ext cx="3581400" cy="201824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292145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/>
          </p:cNvSpPr>
          <p:nvPr/>
        </p:nvSpPr>
        <p:spPr>
          <a:xfrm>
            <a:off x="2209800" y="1981200"/>
            <a:ext cx="8001000" cy="3200400"/>
          </a:xfrm>
          <a:prstGeom prst="roundRect">
            <a:avLst/>
          </a:prstGeom>
          <a:ln w="12700" cap="flat" cmpd="sng" algn="ctr">
            <a:noFill/>
            <a:prstDash val="solid"/>
            <a:miter lim="800000"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zh-CN" altLang="en-US" sz="6000" dirty="0"/>
              <a:t>重新认识</a:t>
            </a:r>
            <a:r>
              <a:rPr lang="en-US" altLang="zh-CN" sz="8000" dirty="0"/>
              <a:t/>
            </a:r>
            <a:br>
              <a:rPr lang="en-US" altLang="zh-CN" sz="8000" dirty="0"/>
            </a:br>
            <a:r>
              <a:rPr lang="zh-CN" altLang="en-US" sz="6000" dirty="0"/>
              <a:t>分布电容、空间电感</a:t>
            </a:r>
          </a:p>
        </p:txBody>
      </p:sp>
    </p:spTree>
    <p:extLst>
      <p:ext uri="{BB962C8B-B14F-4D97-AF65-F5344CB8AC3E}">
        <p14:creationId xmlns:p14="http://schemas.microsoft.com/office/powerpoint/2010/main" val="1331095694"/>
      </p:ext>
    </p:extLst>
  </p:cSld>
  <p:clrMapOvr>
    <a:masterClrMapping/>
  </p:clrMapOvr>
  <p:transition spd="med">
    <p:push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高共模的另一个危害</a:t>
            </a:r>
            <a:r>
              <a:rPr lang="en-US" altLang="zh-CN" dirty="0"/>
              <a:t>—</a:t>
            </a:r>
            <a:r>
              <a:rPr lang="zh-CN" altLang="en-US" dirty="0"/>
              <a:t>阻塞输入信号</a:t>
            </a:r>
          </a:p>
        </p:txBody>
      </p:sp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6005090" y="-185756"/>
            <a:ext cx="181821" cy="37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ctr">
            <a:spAutoFit/>
          </a:bodyPr>
          <a:lstStyle>
            <a:lvl1pPr>
              <a:lnSpc>
                <a:spcPct val="110000"/>
              </a:lnSpc>
              <a:spcBef>
                <a:spcPct val="20000"/>
              </a:spcBef>
              <a:buSzPct val="120000"/>
              <a:buBlip>
                <a:blip r:embed="rId3"/>
              </a:buBlip>
              <a:defRPr sz="2800">
                <a:solidFill>
                  <a:srgbClr val="133984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lnSpc>
                <a:spcPct val="110000"/>
              </a:lnSpc>
              <a:spcBef>
                <a:spcPct val="20000"/>
              </a:spcBef>
              <a:buClr>
                <a:srgbClr val="000066"/>
              </a:buClr>
              <a:buChar char="•"/>
              <a:defRPr sz="2400">
                <a:solidFill>
                  <a:srgbClr val="133984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endParaRPr lang="zh-CN" altLang="en-US" sz="180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03096304"/>
              </p:ext>
            </p:extLst>
          </p:nvPr>
        </p:nvGraphicFramePr>
        <p:xfrm>
          <a:off x="-52829" y="1541881"/>
          <a:ext cx="6130925" cy="441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87" name="Visio" r:id="rId4" imgW="6283088" imgH="4528766" progId="Visio.Drawing.11">
                  <p:embed/>
                </p:oleObj>
              </mc:Choice>
              <mc:Fallback>
                <p:oleObj name="Visio" r:id="rId4" imgW="6283088" imgH="4528766" progId="Visio.Drawing.11">
                  <p:embed/>
                  <p:pic>
                    <p:nvPicPr>
                      <p:cNvPr id="5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52829" y="1541881"/>
                        <a:ext cx="6130925" cy="4419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6324600" y="2514600"/>
            <a:ext cx="5581442" cy="2308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110000"/>
              </a:lnSpc>
              <a:spcBef>
                <a:spcPct val="20000"/>
              </a:spcBef>
              <a:buSzPct val="120000"/>
              <a:buBlip>
                <a:blip r:embed="rId3"/>
              </a:buBlip>
              <a:defRPr sz="2800">
                <a:solidFill>
                  <a:srgbClr val="133984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lnSpc>
                <a:spcPct val="110000"/>
              </a:lnSpc>
              <a:spcBef>
                <a:spcPct val="20000"/>
              </a:spcBef>
              <a:buClr>
                <a:srgbClr val="000066"/>
              </a:buClr>
              <a:buChar char="•"/>
              <a:defRPr sz="2400">
                <a:solidFill>
                  <a:srgbClr val="133984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SzTx/>
              <a:buNone/>
            </a:pPr>
            <a:r>
              <a:rPr lang="zh-CN" altLang="en-US" sz="1800" dirty="0">
                <a:solidFill>
                  <a:schemeClr val="tx1"/>
                </a:solidFill>
                <a:latin typeface="+mn-ea"/>
                <a:ea typeface="+mn-ea"/>
              </a:rPr>
              <a:t>“共模六边形”上点</a:t>
            </a:r>
            <a:r>
              <a:rPr lang="en-US" altLang="zh-CN" sz="1800" dirty="0">
                <a:solidFill>
                  <a:schemeClr val="tx1"/>
                </a:solidFill>
                <a:latin typeface="+mn-ea"/>
                <a:ea typeface="+mn-ea"/>
              </a:rPr>
              <a:t>F</a:t>
            </a:r>
            <a:r>
              <a:rPr lang="zh-CN" altLang="en-US" sz="1800" dirty="0">
                <a:solidFill>
                  <a:schemeClr val="tx1"/>
                </a:solidFill>
                <a:latin typeface="+mn-ea"/>
                <a:ea typeface="+mn-ea"/>
              </a:rPr>
              <a:t>和</a:t>
            </a:r>
            <a:r>
              <a:rPr lang="en-US" altLang="zh-CN" sz="1800" dirty="0">
                <a:solidFill>
                  <a:schemeClr val="tx1"/>
                </a:solidFill>
                <a:latin typeface="+mn-ea"/>
                <a:ea typeface="+mn-ea"/>
              </a:rPr>
              <a:t>C</a:t>
            </a:r>
            <a:r>
              <a:rPr lang="zh-CN" altLang="en-US" sz="1800" dirty="0">
                <a:solidFill>
                  <a:schemeClr val="tx1"/>
                </a:solidFill>
                <a:latin typeface="+mn-ea"/>
                <a:ea typeface="+mn-ea"/>
              </a:rPr>
              <a:t>点就是所对应的横坐标就是</a:t>
            </a:r>
            <a:r>
              <a:rPr lang="zh-CN" altLang="en-US" sz="1800" dirty="0">
                <a:solidFill>
                  <a:srgbClr val="FF0000"/>
                </a:solidFill>
                <a:latin typeface="+mn-ea"/>
                <a:ea typeface="+mn-ea"/>
              </a:rPr>
              <a:t>共模阻塞电压</a:t>
            </a:r>
            <a:r>
              <a:rPr lang="zh-CN" altLang="en-US" sz="1800" dirty="0">
                <a:solidFill>
                  <a:schemeClr val="tx1"/>
                </a:solidFill>
                <a:latin typeface="+mn-ea"/>
                <a:ea typeface="+mn-ea"/>
              </a:rPr>
              <a:t>。此时，差模输入无论多大，都不会在输出中得到反映。因为此时输入级晶体管已经处于饱和导通或截止状态。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endParaRPr lang="en-US" altLang="zh-CN" sz="1800" dirty="0">
              <a:solidFill>
                <a:schemeClr val="tx1"/>
              </a:solidFill>
              <a:latin typeface="+mn-ea"/>
              <a:ea typeface="+mn-ea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endParaRPr lang="en-US" altLang="zh-CN" sz="1800" dirty="0">
              <a:solidFill>
                <a:schemeClr val="tx1"/>
              </a:solidFill>
              <a:latin typeface="+mn-ea"/>
              <a:ea typeface="+mn-ea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r>
              <a:rPr lang="zh-CN" altLang="en-US" sz="1800" dirty="0">
                <a:solidFill>
                  <a:schemeClr val="tx1"/>
                </a:solidFill>
                <a:latin typeface="+mn-ea"/>
                <a:ea typeface="+mn-ea"/>
              </a:rPr>
              <a:t>显然，使用集成仪表放大器时，应当将共模输入分量限制在图中的</a:t>
            </a:r>
            <a:r>
              <a:rPr lang="en-US" altLang="zh-CN" sz="1800" dirty="0">
                <a:solidFill>
                  <a:schemeClr val="tx1"/>
                </a:solidFill>
                <a:latin typeface="+mn-ea"/>
                <a:ea typeface="+mn-ea"/>
              </a:rPr>
              <a:t>AB</a:t>
            </a:r>
            <a:r>
              <a:rPr lang="zh-CN" altLang="en-US" sz="1800" dirty="0">
                <a:solidFill>
                  <a:schemeClr val="tx1"/>
                </a:solidFill>
                <a:latin typeface="+mn-ea"/>
                <a:ea typeface="+mn-ea"/>
              </a:rPr>
              <a:t>或</a:t>
            </a:r>
            <a:r>
              <a:rPr lang="en-US" altLang="zh-CN" sz="1800" dirty="0">
                <a:solidFill>
                  <a:schemeClr val="tx1"/>
                </a:solidFill>
                <a:latin typeface="+mn-ea"/>
                <a:ea typeface="+mn-ea"/>
              </a:rPr>
              <a:t>ED</a:t>
            </a:r>
            <a:r>
              <a:rPr lang="zh-CN" altLang="en-US" sz="1800" dirty="0">
                <a:solidFill>
                  <a:schemeClr val="tx1"/>
                </a:solidFill>
                <a:latin typeface="+mn-ea"/>
                <a:ea typeface="+mn-ea"/>
              </a:rPr>
              <a:t>边线所对应当的范围以内。</a:t>
            </a:r>
          </a:p>
        </p:txBody>
      </p:sp>
      <p:sp>
        <p:nvSpPr>
          <p:cNvPr id="7" name="矩形 6"/>
          <p:cNvSpPr/>
          <p:nvPr/>
        </p:nvSpPr>
        <p:spPr>
          <a:xfrm>
            <a:off x="1447800" y="5961481"/>
            <a:ext cx="46858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tx1"/>
                </a:solidFill>
                <a:latin typeface="+mn-ea"/>
              </a:rPr>
              <a:t>共模输入对</a:t>
            </a:r>
            <a:r>
              <a:rPr lang="en-US" altLang="zh-CN" dirty="0">
                <a:solidFill>
                  <a:schemeClr val="tx1"/>
                </a:solidFill>
                <a:latin typeface="+mn-ea"/>
              </a:rPr>
              <a:t>AD623</a:t>
            </a:r>
            <a:r>
              <a:rPr lang="zh-CN" altLang="en-US" dirty="0">
                <a:solidFill>
                  <a:schemeClr val="tx1"/>
                </a:solidFill>
                <a:latin typeface="+mn-ea"/>
              </a:rPr>
              <a:t>可能的最大输出电压的影响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170156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共模电压的抑制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0543" y="3932469"/>
            <a:ext cx="3117857" cy="255775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3932469"/>
            <a:ext cx="6331018" cy="2641513"/>
          </a:xfrm>
          <a:prstGeom prst="rect">
            <a:avLst/>
          </a:prstGeom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1C443F1D-575E-484D-AF2C-7BA541B66D46}"/>
              </a:ext>
            </a:extLst>
          </p:cNvPr>
          <p:cNvGrpSpPr/>
          <p:nvPr/>
        </p:nvGrpSpPr>
        <p:grpSpPr>
          <a:xfrm>
            <a:off x="658701" y="1676400"/>
            <a:ext cx="4446699" cy="553410"/>
            <a:chOff x="0" y="196942"/>
            <a:chExt cx="10287000" cy="553410"/>
          </a:xfrm>
        </p:grpSpPr>
        <p:sp>
          <p:nvSpPr>
            <p:cNvPr id="9" name="矩形: 圆角 8">
              <a:extLst>
                <a:ext uri="{FF2B5EF4-FFF2-40B4-BE49-F238E27FC236}">
                  <a16:creationId xmlns:a16="http://schemas.microsoft.com/office/drawing/2014/main" id="{5E2BA9DE-002A-4E44-A7C8-A939AD606B43}"/>
                </a:ext>
              </a:extLst>
            </p:cNvPr>
            <p:cNvSpPr/>
            <p:nvPr/>
          </p:nvSpPr>
          <p:spPr>
            <a:xfrm>
              <a:off x="0" y="196942"/>
              <a:ext cx="10287000" cy="553410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" name="矩形: 圆角 4">
              <a:extLst>
                <a:ext uri="{FF2B5EF4-FFF2-40B4-BE49-F238E27FC236}">
                  <a16:creationId xmlns:a16="http://schemas.microsoft.com/office/drawing/2014/main" id="{58171F2E-D89E-4DCB-A225-764BC6DDD805}"/>
                </a:ext>
              </a:extLst>
            </p:cNvPr>
            <p:cNvSpPr txBox="1"/>
            <p:nvPr/>
          </p:nvSpPr>
          <p:spPr>
            <a:xfrm>
              <a:off x="27015" y="223957"/>
              <a:ext cx="10232970" cy="49938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3820" tIns="83820" rIns="83820" bIns="83820" numCol="1" spcCol="1270" anchor="ctr" anchorCtr="0">
              <a:noAutofit/>
            </a:bodyPr>
            <a:lstStyle/>
            <a:p>
              <a:pPr marL="0" lvl="0" indent="0" algn="l" defTabSz="9779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200" kern="1200" dirty="0"/>
                <a:t>1. </a:t>
              </a:r>
              <a:r>
                <a:rPr lang="zh-CN" sz="2200" kern="1200" dirty="0"/>
                <a:t>前置放大电路</a:t>
              </a:r>
              <a:r>
                <a:rPr lang="zh-CN" altLang="en-US" sz="2200" kern="1200" dirty="0"/>
                <a:t>避免</a:t>
              </a:r>
              <a:r>
                <a:rPr lang="zh-CN" sz="2200" kern="1200" dirty="0"/>
                <a:t>多点接地</a:t>
              </a:r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DBE3F010-A353-4269-853F-A6F8D8BAE43F}"/>
              </a:ext>
            </a:extLst>
          </p:cNvPr>
          <p:cNvGrpSpPr/>
          <p:nvPr/>
        </p:nvGrpSpPr>
        <p:grpSpPr>
          <a:xfrm>
            <a:off x="685716" y="2418390"/>
            <a:ext cx="4446699" cy="553410"/>
            <a:chOff x="0" y="813712"/>
            <a:chExt cx="10287000" cy="553410"/>
          </a:xfrm>
        </p:grpSpPr>
        <p:sp>
          <p:nvSpPr>
            <p:cNvPr id="12" name="矩形: 圆角 11">
              <a:extLst>
                <a:ext uri="{FF2B5EF4-FFF2-40B4-BE49-F238E27FC236}">
                  <a16:creationId xmlns:a16="http://schemas.microsoft.com/office/drawing/2014/main" id="{E18F8010-267A-4C7B-A93B-04DC0A04832B}"/>
                </a:ext>
              </a:extLst>
            </p:cNvPr>
            <p:cNvSpPr/>
            <p:nvPr/>
          </p:nvSpPr>
          <p:spPr>
            <a:xfrm>
              <a:off x="0" y="813712"/>
              <a:ext cx="10287000" cy="553410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" name="矩形: 圆角 4">
              <a:extLst>
                <a:ext uri="{FF2B5EF4-FFF2-40B4-BE49-F238E27FC236}">
                  <a16:creationId xmlns:a16="http://schemas.microsoft.com/office/drawing/2014/main" id="{CCB18E69-2663-4BCF-AC27-37F8CB00BEC8}"/>
                </a:ext>
              </a:extLst>
            </p:cNvPr>
            <p:cNvSpPr txBox="1"/>
            <p:nvPr/>
          </p:nvSpPr>
          <p:spPr>
            <a:xfrm>
              <a:off x="27015" y="840727"/>
              <a:ext cx="10232970" cy="49938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3820" tIns="83820" rIns="83820" bIns="83820" numCol="1" spcCol="1270" anchor="ctr" anchorCtr="0">
              <a:noAutofit/>
            </a:bodyPr>
            <a:lstStyle/>
            <a:p>
              <a:pPr marL="0" lvl="0" indent="0" algn="l" defTabSz="9779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CN" sz="2200" kern="1200" dirty="0"/>
                <a:t>2. </a:t>
              </a:r>
              <a:r>
                <a:rPr lang="zh-CN" sz="2200" kern="1200" dirty="0"/>
                <a:t>电路</a:t>
              </a:r>
              <a:r>
                <a:rPr lang="zh-CN" altLang="en-US" sz="2200" kern="1200" dirty="0"/>
                <a:t>结构和参数尽可能对称</a:t>
              </a:r>
              <a:endParaRPr lang="zh-CN" sz="2200" kern="1200" dirty="0"/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CCADF7EF-BE11-4721-B1DF-4B5D0C4AF1B0}"/>
              </a:ext>
            </a:extLst>
          </p:cNvPr>
          <p:cNvGrpSpPr/>
          <p:nvPr/>
        </p:nvGrpSpPr>
        <p:grpSpPr>
          <a:xfrm>
            <a:off x="685800" y="3104190"/>
            <a:ext cx="10287000" cy="553410"/>
            <a:chOff x="0" y="1430482"/>
            <a:chExt cx="10287000" cy="553410"/>
          </a:xfrm>
        </p:grpSpPr>
        <p:sp>
          <p:nvSpPr>
            <p:cNvPr id="15" name="矩形: 圆角 14">
              <a:extLst>
                <a:ext uri="{FF2B5EF4-FFF2-40B4-BE49-F238E27FC236}">
                  <a16:creationId xmlns:a16="http://schemas.microsoft.com/office/drawing/2014/main" id="{97C275BB-29FF-4BE3-8D5F-6947F4580141}"/>
                </a:ext>
              </a:extLst>
            </p:cNvPr>
            <p:cNvSpPr/>
            <p:nvPr/>
          </p:nvSpPr>
          <p:spPr>
            <a:xfrm>
              <a:off x="0" y="1430482"/>
              <a:ext cx="10287000" cy="553410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6" name="矩形: 圆角 4">
              <a:extLst>
                <a:ext uri="{FF2B5EF4-FFF2-40B4-BE49-F238E27FC236}">
                  <a16:creationId xmlns:a16="http://schemas.microsoft.com/office/drawing/2014/main" id="{4ECA7D37-20F9-4BAF-A4C3-B37D8C3006BF}"/>
                </a:ext>
              </a:extLst>
            </p:cNvPr>
            <p:cNvSpPr txBox="1"/>
            <p:nvPr/>
          </p:nvSpPr>
          <p:spPr>
            <a:xfrm>
              <a:off x="27015" y="1457497"/>
              <a:ext cx="10232970" cy="49938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3820" tIns="83820" rIns="83820" bIns="83820" numCol="1" spcCol="1270" anchor="ctr" anchorCtr="0">
              <a:noAutofit/>
            </a:bodyPr>
            <a:lstStyle/>
            <a:p>
              <a:pPr marL="0" lvl="0" indent="0" algn="l" defTabSz="9779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200" kern="1200" dirty="0"/>
                <a:t>3. </a:t>
              </a:r>
              <a:r>
                <a:rPr lang="zh-CN" sz="2200" kern="1200" dirty="0"/>
                <a:t>如外部阻抗无法保证对称，可</a:t>
              </a:r>
              <a:r>
                <a:rPr lang="zh-CN" altLang="en-US" sz="2200" kern="1200" dirty="0"/>
                <a:t>用</a:t>
              </a:r>
              <a:r>
                <a:rPr lang="zh-CN" sz="2200" kern="1200" dirty="0"/>
                <a:t>共模</a:t>
              </a:r>
              <a:r>
                <a:rPr lang="zh-CN" altLang="en-US" sz="2200" kern="1200" dirty="0"/>
                <a:t>分量去</a:t>
              </a:r>
              <a:r>
                <a:rPr lang="zh-CN" sz="2200" kern="1200" dirty="0"/>
                <a:t>驱动输入信号屏蔽层减轻共模的影响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54358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用</a:t>
            </a:r>
            <a:r>
              <a:rPr lang="en-US" altLang="zh-CN" dirty="0" err="1"/>
              <a:t>DataGuard</a:t>
            </a:r>
            <a:r>
              <a:rPr lang="zh-CN" altLang="en-US" dirty="0"/>
              <a:t>（共模分量）驱动输入电缆屏蔽层</a:t>
            </a:r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685678"/>
            <a:ext cx="7543800" cy="49745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内容占位符 1"/>
          <p:cNvSpPr txBox="1">
            <a:spLocks/>
          </p:cNvSpPr>
          <p:nvPr/>
        </p:nvSpPr>
        <p:spPr>
          <a:xfrm>
            <a:off x="8610600" y="2057400"/>
            <a:ext cx="2982385" cy="394017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altLang="zh-CN" sz="2400" dirty="0"/>
              <a:t>AD522</a:t>
            </a:r>
            <a:r>
              <a:rPr lang="zh-CN" altLang="en-US" sz="2400" dirty="0"/>
              <a:t>的</a:t>
            </a:r>
            <a:r>
              <a:rPr lang="en-US" altLang="zh-CN" sz="2400" dirty="0"/>
              <a:t>Pin13</a:t>
            </a:r>
            <a:r>
              <a:rPr lang="zh-CN" altLang="en-US" sz="2400" dirty="0"/>
              <a:t>输出</a:t>
            </a:r>
            <a:r>
              <a:rPr lang="zh-CN" altLang="en-US" sz="2400"/>
              <a:t>就是缓冲过的</a:t>
            </a:r>
            <a:r>
              <a:rPr lang="zh-CN" altLang="en-US" sz="2400" dirty="0"/>
              <a:t>共模输入电压分量</a:t>
            </a:r>
            <a:endParaRPr lang="en-US" altLang="zh-CN" sz="2400" dirty="0"/>
          </a:p>
          <a:p>
            <a:pPr fontAlgn="auto">
              <a:spcAft>
                <a:spcPts val="0"/>
              </a:spcAft>
            </a:pPr>
            <a:r>
              <a:rPr lang="zh-CN" altLang="en-US" sz="2400" dirty="0"/>
              <a:t>显然，这种方法不适用于共模分量高于仪表运放电源电压的情形</a:t>
            </a:r>
          </a:p>
        </p:txBody>
      </p:sp>
    </p:spTree>
    <p:extLst>
      <p:ext uri="{BB962C8B-B14F-4D97-AF65-F5344CB8AC3E}">
        <p14:creationId xmlns:p14="http://schemas.microsoft.com/office/powerpoint/2010/main" val="28552538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共模电流的滤波</a:t>
            </a:r>
            <a:r>
              <a:rPr lang="en-US" altLang="zh-CN"/>
              <a:t>——</a:t>
            </a:r>
            <a:r>
              <a:rPr lang="en-US" altLang="zh-CN" dirty="0"/>
              <a:t>EMC</a:t>
            </a:r>
            <a:r>
              <a:rPr lang="zh-CN" altLang="en-US" dirty="0"/>
              <a:t>滤波器</a:t>
            </a:r>
          </a:p>
        </p:txBody>
      </p:sp>
      <p:sp>
        <p:nvSpPr>
          <p:cNvPr id="4" name="内容占位符 4"/>
          <p:cNvSpPr txBox="1">
            <a:spLocks/>
          </p:cNvSpPr>
          <p:nvPr/>
        </p:nvSpPr>
        <p:spPr>
          <a:xfrm>
            <a:off x="494097" y="4350736"/>
            <a:ext cx="12536103" cy="143479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buFont typeface="Wingdings" panose="05000000000000000000" pitchFamily="2" charset="2"/>
              <a:buChar char="n"/>
            </a:pPr>
            <a:r>
              <a:rPr lang="zh-CN" altLang="en-US" sz="2000" dirty="0">
                <a:solidFill>
                  <a:schemeClr val="accent1"/>
                </a:solidFill>
              </a:rPr>
              <a:t>疏堵并举，隔离共模电流</a:t>
            </a:r>
            <a:endParaRPr lang="en-US" altLang="zh-CN" sz="2000" dirty="0">
              <a:solidFill>
                <a:schemeClr val="accent1"/>
              </a:solidFill>
            </a:endParaRPr>
          </a:p>
          <a:p>
            <a:pPr lvl="1" fontAlgn="auto"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chemeClr val="accent1"/>
                </a:solidFill>
              </a:rPr>
              <a:t>疏：两个</a:t>
            </a:r>
            <a:r>
              <a:rPr lang="en-US" altLang="zh-CN" sz="2000" dirty="0">
                <a:solidFill>
                  <a:schemeClr val="accent1"/>
                </a:solidFill>
              </a:rPr>
              <a:t>Y</a:t>
            </a:r>
            <a:r>
              <a:rPr lang="zh-CN" altLang="en-US" sz="2000" dirty="0">
                <a:solidFill>
                  <a:schemeClr val="accent1"/>
                </a:solidFill>
              </a:rPr>
              <a:t>电容</a:t>
            </a:r>
            <a:r>
              <a:rPr lang="en-US" altLang="zh-CN" sz="2000" dirty="0">
                <a:solidFill>
                  <a:schemeClr val="accent1"/>
                </a:solidFill>
              </a:rPr>
              <a:t>C</a:t>
            </a:r>
            <a:r>
              <a:rPr lang="en-US" altLang="zh-CN" sz="2000" baseline="-25000" dirty="0">
                <a:solidFill>
                  <a:schemeClr val="accent1"/>
                </a:solidFill>
              </a:rPr>
              <a:t>Y</a:t>
            </a:r>
            <a:r>
              <a:rPr lang="zh-CN" altLang="en-US" sz="2000" dirty="0">
                <a:solidFill>
                  <a:schemeClr val="accent1"/>
                </a:solidFill>
              </a:rPr>
              <a:t>是共模电流的低阻泄洪通道；</a:t>
            </a:r>
            <a:r>
              <a:rPr lang="en-US" altLang="zh-CN" sz="2000" dirty="0"/>
              <a:t> C</a:t>
            </a:r>
            <a:r>
              <a:rPr lang="en-US" altLang="zh-CN" sz="2000" baseline="-25000" dirty="0"/>
              <a:t>Y</a:t>
            </a:r>
            <a:r>
              <a:rPr lang="zh-CN" altLang="en-US" sz="2000" dirty="0"/>
              <a:t>为安规电容</a:t>
            </a:r>
            <a:endParaRPr lang="en-US" altLang="zh-CN" sz="2000" dirty="0">
              <a:solidFill>
                <a:schemeClr val="accent1"/>
              </a:solidFill>
            </a:endParaRPr>
          </a:p>
          <a:p>
            <a:pPr lvl="1" fontAlgn="auto"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chemeClr val="accent1"/>
                </a:solidFill>
              </a:rPr>
              <a:t>堵：共模电感只对共模电流呈高电抗，对工作电流无电抗</a:t>
            </a:r>
            <a:endParaRPr lang="en-US" altLang="zh-CN" sz="2000" dirty="0">
              <a:solidFill>
                <a:schemeClr val="accent1"/>
              </a:solidFill>
            </a:endParaRPr>
          </a:p>
          <a:p>
            <a:pPr>
              <a:buFont typeface="Wingdings" panose="05000000000000000000" pitchFamily="2" charset="2"/>
              <a:buChar char="n"/>
            </a:pPr>
            <a:r>
              <a:rPr lang="en-US" altLang="zh-CN" sz="2000" dirty="0">
                <a:solidFill>
                  <a:srgbClr val="2A4F86"/>
                </a:solidFill>
              </a:rPr>
              <a:t>EMC</a:t>
            </a:r>
            <a:r>
              <a:rPr lang="zh-CN" altLang="en-US" sz="2000" dirty="0">
                <a:solidFill>
                  <a:srgbClr val="2A4F86"/>
                </a:solidFill>
              </a:rPr>
              <a:t>滤波器常常用于交流电网与开关电源</a:t>
            </a:r>
            <a:r>
              <a:rPr lang="en-US" altLang="zh-CN" sz="2000" dirty="0">
                <a:solidFill>
                  <a:srgbClr val="2A4F86"/>
                </a:solidFill>
              </a:rPr>
              <a:t>/</a:t>
            </a:r>
            <a:r>
              <a:rPr lang="zh-CN" altLang="en-US" sz="2000" dirty="0">
                <a:solidFill>
                  <a:srgbClr val="2A4F86"/>
                </a:solidFill>
              </a:rPr>
              <a:t>变频电源之间（开关电源</a:t>
            </a:r>
            <a:r>
              <a:rPr lang="en-US" altLang="zh-CN" sz="2000" dirty="0">
                <a:solidFill>
                  <a:srgbClr val="2A4F86"/>
                </a:solidFill>
              </a:rPr>
              <a:t>/</a:t>
            </a:r>
            <a:r>
              <a:rPr lang="zh-CN" altLang="en-US" sz="2000" dirty="0">
                <a:solidFill>
                  <a:srgbClr val="2A4F86"/>
                </a:solidFill>
              </a:rPr>
              <a:t>变频电源常常会产生共模电流）</a:t>
            </a:r>
            <a:endParaRPr lang="en-US" altLang="zh-CN" sz="2000" dirty="0">
              <a:solidFill>
                <a:srgbClr val="2A4F86"/>
              </a:solidFill>
            </a:endParaRPr>
          </a:p>
          <a:p>
            <a:pPr lvl="0">
              <a:buFont typeface="Wingdings" panose="05000000000000000000" pitchFamily="2" charset="2"/>
              <a:buChar char="n"/>
            </a:pPr>
            <a:r>
              <a:rPr kumimoji="1" lang="zh-CN" altLang="zh-CN" sz="2000" dirty="0">
                <a:solidFill>
                  <a:srgbClr val="2A4F86"/>
                </a:solidFill>
              </a:rPr>
              <a:t>单级</a:t>
            </a:r>
            <a:r>
              <a:rPr kumimoji="1" lang="en-US" altLang="zh-CN" sz="2000" dirty="0">
                <a:solidFill>
                  <a:srgbClr val="2A4F8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EMC</a:t>
            </a:r>
            <a:r>
              <a:rPr kumimoji="1" lang="zh-CN" altLang="zh-CN" sz="2000" dirty="0">
                <a:solidFill>
                  <a:srgbClr val="2A4F86"/>
                </a:solidFill>
              </a:rPr>
              <a:t>滤波器不能覆盖</a:t>
            </a:r>
            <a:r>
              <a:rPr kumimoji="1" lang="en-US" altLang="zh-CN" sz="2000" dirty="0">
                <a:solidFill>
                  <a:srgbClr val="2A4F86"/>
                </a:solidFill>
              </a:rPr>
              <a:t>150K-30MHz</a:t>
            </a:r>
            <a:r>
              <a:rPr kumimoji="1" lang="zh-CN" altLang="zh-CN" sz="2000" dirty="0">
                <a:solidFill>
                  <a:srgbClr val="2A4F86"/>
                </a:solidFill>
              </a:rPr>
              <a:t>的标准频率范围</a:t>
            </a:r>
            <a:endParaRPr lang="zh-CN" altLang="zh-CN" sz="2000" dirty="0">
              <a:solidFill>
                <a:srgbClr val="2A4F86"/>
              </a:solidFill>
            </a:endParaRPr>
          </a:p>
        </p:txBody>
      </p:sp>
      <p:pic>
        <p:nvPicPr>
          <p:cNvPr id="5" name="Picture 4" descr="ee3b3c2fa89a202f1f30898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0600" y="1770382"/>
            <a:ext cx="3289267" cy="16058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文本框 5"/>
          <p:cNvSpPr txBox="1"/>
          <p:nvPr/>
        </p:nvSpPr>
        <p:spPr>
          <a:xfrm>
            <a:off x="9501670" y="3564926"/>
            <a:ext cx="1775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共模电感原理</a:t>
            </a:r>
            <a:endParaRPr lang="en-US" altLang="zh-CN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600200"/>
            <a:ext cx="7835933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466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目录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3503712" y="1736812"/>
            <a:ext cx="5460930" cy="472042"/>
            <a:chOff x="1841535" y="1274734"/>
            <a:chExt cx="5460930" cy="472042"/>
          </a:xfrm>
        </p:grpSpPr>
        <p:grpSp>
          <p:nvGrpSpPr>
            <p:cNvPr id="29" name="组合 28"/>
            <p:cNvGrpSpPr/>
            <p:nvPr/>
          </p:nvGrpSpPr>
          <p:grpSpPr>
            <a:xfrm>
              <a:off x="1841535" y="1303550"/>
              <a:ext cx="843427" cy="443226"/>
              <a:chOff x="666810" y="2586037"/>
              <a:chExt cx="468000" cy="245937"/>
            </a:xfrm>
          </p:grpSpPr>
          <p:sp>
            <p:nvSpPr>
              <p:cNvPr id="32" name="Freeform 10"/>
              <p:cNvSpPr>
                <a:spLocks/>
              </p:cNvSpPr>
              <p:nvPr userDrawn="1"/>
            </p:nvSpPr>
            <p:spPr bwMode="auto">
              <a:xfrm>
                <a:off x="666810" y="2621442"/>
                <a:ext cx="468000" cy="190800"/>
              </a:xfrm>
              <a:custGeom>
                <a:avLst/>
                <a:gdLst>
                  <a:gd name="T0" fmla="*/ 3120 w 3800"/>
                  <a:gd name="T1" fmla="*/ 0 h 1532"/>
                  <a:gd name="T2" fmla="*/ 682 w 3800"/>
                  <a:gd name="T3" fmla="*/ 0 h 1532"/>
                  <a:gd name="T4" fmla="*/ 682 w 3800"/>
                  <a:gd name="T5" fmla="*/ 284 h 1532"/>
                  <a:gd name="T6" fmla="*/ 0 w 3800"/>
                  <a:gd name="T7" fmla="*/ 766 h 1532"/>
                  <a:gd name="T8" fmla="*/ 682 w 3800"/>
                  <a:gd name="T9" fmla="*/ 1248 h 1532"/>
                  <a:gd name="T10" fmla="*/ 682 w 3800"/>
                  <a:gd name="T11" fmla="*/ 1532 h 1532"/>
                  <a:gd name="T12" fmla="*/ 3120 w 3800"/>
                  <a:gd name="T13" fmla="*/ 1532 h 1532"/>
                  <a:gd name="T14" fmla="*/ 3120 w 3800"/>
                  <a:gd name="T15" fmla="*/ 1248 h 1532"/>
                  <a:gd name="T16" fmla="*/ 3800 w 3800"/>
                  <a:gd name="T17" fmla="*/ 766 h 1532"/>
                  <a:gd name="T18" fmla="*/ 3120 w 3800"/>
                  <a:gd name="T19" fmla="*/ 284 h 1532"/>
                  <a:gd name="T20" fmla="*/ 3120 w 3800"/>
                  <a:gd name="T21" fmla="*/ 0 h 15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800" h="1532">
                    <a:moveTo>
                      <a:pt x="3120" y="0"/>
                    </a:moveTo>
                    <a:lnTo>
                      <a:pt x="682" y="0"/>
                    </a:lnTo>
                    <a:lnTo>
                      <a:pt x="682" y="284"/>
                    </a:lnTo>
                    <a:lnTo>
                      <a:pt x="0" y="766"/>
                    </a:lnTo>
                    <a:lnTo>
                      <a:pt x="682" y="1248"/>
                    </a:lnTo>
                    <a:lnTo>
                      <a:pt x="682" y="1532"/>
                    </a:lnTo>
                    <a:lnTo>
                      <a:pt x="3120" y="1532"/>
                    </a:lnTo>
                    <a:lnTo>
                      <a:pt x="3120" y="1248"/>
                    </a:lnTo>
                    <a:lnTo>
                      <a:pt x="3800" y="766"/>
                    </a:lnTo>
                    <a:lnTo>
                      <a:pt x="3120" y="284"/>
                    </a:lnTo>
                    <a:lnTo>
                      <a:pt x="3120" y="0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3200" b="1" i="0" u="none" strike="noStrike" kern="1200" cap="none" spc="0" normalizeH="0" baseline="0" noProof="0">
                  <a:ln>
                    <a:noFill/>
                  </a:ln>
                  <a:solidFill>
                    <a:srgbClr val="133984"/>
                  </a:solidFill>
                  <a:effectLst/>
                  <a:uLnTx/>
                  <a:uFillTx/>
                  <a:latin typeface="Arial" panose="020B0604020202020204" pitchFamily="34" charset="0"/>
                  <a:ea typeface="黑体" panose="02010609060101010101" pitchFamily="49" charset="-122"/>
                  <a:cs typeface="+mn-cs"/>
                </a:endParaRPr>
              </a:p>
            </p:txBody>
          </p:sp>
          <p:sp>
            <p:nvSpPr>
              <p:cNvPr id="33" name="文本框 32"/>
              <p:cNvSpPr txBox="1"/>
              <p:nvPr userDrawn="1"/>
            </p:nvSpPr>
            <p:spPr>
              <a:xfrm>
                <a:off x="794494" y="2586037"/>
                <a:ext cx="212633" cy="245937"/>
              </a:xfrm>
              <a:prstGeom prst="rect">
                <a:avLst/>
              </a:prstGeom>
              <a:noFill/>
            </p:spPr>
            <p:txBody>
              <a:bodyPr wrap="none" rtlCol="0" anchor="ctr">
                <a:no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1</a:t>
                </a:r>
                <a:endPara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cxnSp>
          <p:nvCxnSpPr>
            <p:cNvPr id="30" name="直接连接符 29"/>
            <p:cNvCxnSpPr>
              <a:stCxn id="32" idx="6"/>
            </p:cNvCxnSpPr>
            <p:nvPr/>
          </p:nvCxnSpPr>
          <p:spPr>
            <a:xfrm>
              <a:off x="2534033" y="1711215"/>
              <a:ext cx="4500000" cy="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文本框 30"/>
            <p:cNvSpPr txBox="1"/>
            <p:nvPr/>
          </p:nvSpPr>
          <p:spPr>
            <a:xfrm>
              <a:off x="2915073" y="1274734"/>
              <a:ext cx="43873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eaLnBrk="1" hangingPunct="1">
                <a:defRPr/>
              </a:pPr>
              <a:r>
                <a:rPr kumimoji="1" lang="zh-CN" altLang="en-US" sz="2400" dirty="0">
                  <a:solidFill>
                    <a:srgbClr val="004098"/>
                  </a:solidFill>
                  <a:latin typeface="Tahoma" pitchFamily="34" charset="0"/>
                </a:rPr>
                <a:t>电容耦合及其抗干扰对策</a:t>
              </a: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3503712" y="2333574"/>
            <a:ext cx="5460930" cy="472042"/>
            <a:chOff x="1841535" y="2194707"/>
            <a:chExt cx="5460930" cy="472042"/>
          </a:xfrm>
        </p:grpSpPr>
        <p:grpSp>
          <p:nvGrpSpPr>
            <p:cNvPr id="24" name="组合 23"/>
            <p:cNvGrpSpPr/>
            <p:nvPr/>
          </p:nvGrpSpPr>
          <p:grpSpPr>
            <a:xfrm>
              <a:off x="1841535" y="2223523"/>
              <a:ext cx="843427" cy="443226"/>
              <a:chOff x="666810" y="2586037"/>
              <a:chExt cx="468000" cy="245937"/>
            </a:xfrm>
          </p:grpSpPr>
          <p:sp>
            <p:nvSpPr>
              <p:cNvPr id="27" name="Freeform 10"/>
              <p:cNvSpPr>
                <a:spLocks/>
              </p:cNvSpPr>
              <p:nvPr userDrawn="1"/>
            </p:nvSpPr>
            <p:spPr bwMode="auto">
              <a:xfrm>
                <a:off x="666810" y="2621442"/>
                <a:ext cx="468000" cy="190800"/>
              </a:xfrm>
              <a:custGeom>
                <a:avLst/>
                <a:gdLst>
                  <a:gd name="T0" fmla="*/ 3120 w 3800"/>
                  <a:gd name="T1" fmla="*/ 0 h 1532"/>
                  <a:gd name="T2" fmla="*/ 682 w 3800"/>
                  <a:gd name="T3" fmla="*/ 0 h 1532"/>
                  <a:gd name="T4" fmla="*/ 682 w 3800"/>
                  <a:gd name="T5" fmla="*/ 284 h 1532"/>
                  <a:gd name="T6" fmla="*/ 0 w 3800"/>
                  <a:gd name="T7" fmla="*/ 766 h 1532"/>
                  <a:gd name="T8" fmla="*/ 682 w 3800"/>
                  <a:gd name="T9" fmla="*/ 1248 h 1532"/>
                  <a:gd name="T10" fmla="*/ 682 w 3800"/>
                  <a:gd name="T11" fmla="*/ 1532 h 1532"/>
                  <a:gd name="T12" fmla="*/ 3120 w 3800"/>
                  <a:gd name="T13" fmla="*/ 1532 h 1532"/>
                  <a:gd name="T14" fmla="*/ 3120 w 3800"/>
                  <a:gd name="T15" fmla="*/ 1248 h 1532"/>
                  <a:gd name="T16" fmla="*/ 3800 w 3800"/>
                  <a:gd name="T17" fmla="*/ 766 h 1532"/>
                  <a:gd name="T18" fmla="*/ 3120 w 3800"/>
                  <a:gd name="T19" fmla="*/ 284 h 1532"/>
                  <a:gd name="T20" fmla="*/ 3120 w 3800"/>
                  <a:gd name="T21" fmla="*/ 0 h 15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800" h="1532">
                    <a:moveTo>
                      <a:pt x="3120" y="0"/>
                    </a:moveTo>
                    <a:lnTo>
                      <a:pt x="682" y="0"/>
                    </a:lnTo>
                    <a:lnTo>
                      <a:pt x="682" y="284"/>
                    </a:lnTo>
                    <a:lnTo>
                      <a:pt x="0" y="766"/>
                    </a:lnTo>
                    <a:lnTo>
                      <a:pt x="682" y="1248"/>
                    </a:lnTo>
                    <a:lnTo>
                      <a:pt x="682" y="1532"/>
                    </a:lnTo>
                    <a:lnTo>
                      <a:pt x="3120" y="1532"/>
                    </a:lnTo>
                    <a:lnTo>
                      <a:pt x="3120" y="1248"/>
                    </a:lnTo>
                    <a:lnTo>
                      <a:pt x="3800" y="766"/>
                    </a:lnTo>
                    <a:lnTo>
                      <a:pt x="3120" y="284"/>
                    </a:lnTo>
                    <a:lnTo>
                      <a:pt x="3120" y="0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3200" b="1" i="0" u="none" strike="noStrike" kern="1200" cap="none" spc="0" normalizeH="0" baseline="0" noProof="0">
                  <a:ln>
                    <a:noFill/>
                  </a:ln>
                  <a:solidFill>
                    <a:srgbClr val="133984"/>
                  </a:solidFill>
                  <a:effectLst/>
                  <a:uLnTx/>
                  <a:uFillTx/>
                  <a:latin typeface="Arial" panose="020B0604020202020204" pitchFamily="34" charset="0"/>
                  <a:ea typeface="黑体" panose="02010609060101010101" pitchFamily="49" charset="-122"/>
                  <a:cs typeface="+mn-cs"/>
                </a:endParaRPr>
              </a:p>
            </p:txBody>
          </p:sp>
          <p:sp>
            <p:nvSpPr>
              <p:cNvPr id="28" name="文本框 27"/>
              <p:cNvSpPr txBox="1"/>
              <p:nvPr userDrawn="1"/>
            </p:nvSpPr>
            <p:spPr>
              <a:xfrm>
                <a:off x="794494" y="2586037"/>
                <a:ext cx="212633" cy="245937"/>
              </a:xfrm>
              <a:prstGeom prst="rect">
                <a:avLst/>
              </a:prstGeom>
              <a:noFill/>
            </p:spPr>
            <p:txBody>
              <a:bodyPr wrap="none" rtlCol="0" anchor="ctr">
                <a:no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2</a:t>
                </a:r>
                <a:endPara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cxnSp>
          <p:nvCxnSpPr>
            <p:cNvPr id="25" name="直接连接符 24"/>
            <p:cNvCxnSpPr>
              <a:stCxn id="27" idx="6"/>
            </p:cNvCxnSpPr>
            <p:nvPr/>
          </p:nvCxnSpPr>
          <p:spPr>
            <a:xfrm>
              <a:off x="2534033" y="2631188"/>
              <a:ext cx="4500000" cy="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文本框 25"/>
            <p:cNvSpPr txBox="1"/>
            <p:nvPr/>
          </p:nvSpPr>
          <p:spPr>
            <a:xfrm>
              <a:off x="2915073" y="2194707"/>
              <a:ext cx="43873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zh-CN" altLang="en-US" sz="2400" dirty="0"/>
                <a:t>磁场耦合及其抗干扰对策</a:t>
              </a: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3503712" y="2930336"/>
            <a:ext cx="5460930" cy="472042"/>
            <a:chOff x="1841535" y="3114680"/>
            <a:chExt cx="5460930" cy="472042"/>
          </a:xfrm>
        </p:grpSpPr>
        <p:grpSp>
          <p:nvGrpSpPr>
            <p:cNvPr id="19" name="组合 18"/>
            <p:cNvGrpSpPr/>
            <p:nvPr/>
          </p:nvGrpSpPr>
          <p:grpSpPr>
            <a:xfrm>
              <a:off x="1841535" y="3143496"/>
              <a:ext cx="843427" cy="443226"/>
              <a:chOff x="666810" y="2586037"/>
              <a:chExt cx="468000" cy="245937"/>
            </a:xfrm>
          </p:grpSpPr>
          <p:sp>
            <p:nvSpPr>
              <p:cNvPr id="22" name="Freeform 10"/>
              <p:cNvSpPr>
                <a:spLocks/>
              </p:cNvSpPr>
              <p:nvPr userDrawn="1"/>
            </p:nvSpPr>
            <p:spPr bwMode="auto">
              <a:xfrm>
                <a:off x="666810" y="2621442"/>
                <a:ext cx="468000" cy="190800"/>
              </a:xfrm>
              <a:custGeom>
                <a:avLst/>
                <a:gdLst>
                  <a:gd name="T0" fmla="*/ 3120 w 3800"/>
                  <a:gd name="T1" fmla="*/ 0 h 1532"/>
                  <a:gd name="T2" fmla="*/ 682 w 3800"/>
                  <a:gd name="T3" fmla="*/ 0 h 1532"/>
                  <a:gd name="T4" fmla="*/ 682 w 3800"/>
                  <a:gd name="T5" fmla="*/ 284 h 1532"/>
                  <a:gd name="T6" fmla="*/ 0 w 3800"/>
                  <a:gd name="T7" fmla="*/ 766 h 1532"/>
                  <a:gd name="T8" fmla="*/ 682 w 3800"/>
                  <a:gd name="T9" fmla="*/ 1248 h 1532"/>
                  <a:gd name="T10" fmla="*/ 682 w 3800"/>
                  <a:gd name="T11" fmla="*/ 1532 h 1532"/>
                  <a:gd name="T12" fmla="*/ 3120 w 3800"/>
                  <a:gd name="T13" fmla="*/ 1532 h 1532"/>
                  <a:gd name="T14" fmla="*/ 3120 w 3800"/>
                  <a:gd name="T15" fmla="*/ 1248 h 1532"/>
                  <a:gd name="T16" fmla="*/ 3800 w 3800"/>
                  <a:gd name="T17" fmla="*/ 766 h 1532"/>
                  <a:gd name="T18" fmla="*/ 3120 w 3800"/>
                  <a:gd name="T19" fmla="*/ 284 h 1532"/>
                  <a:gd name="T20" fmla="*/ 3120 w 3800"/>
                  <a:gd name="T21" fmla="*/ 0 h 15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800" h="1532">
                    <a:moveTo>
                      <a:pt x="3120" y="0"/>
                    </a:moveTo>
                    <a:lnTo>
                      <a:pt x="682" y="0"/>
                    </a:lnTo>
                    <a:lnTo>
                      <a:pt x="682" y="284"/>
                    </a:lnTo>
                    <a:lnTo>
                      <a:pt x="0" y="766"/>
                    </a:lnTo>
                    <a:lnTo>
                      <a:pt x="682" y="1248"/>
                    </a:lnTo>
                    <a:lnTo>
                      <a:pt x="682" y="1532"/>
                    </a:lnTo>
                    <a:lnTo>
                      <a:pt x="3120" y="1532"/>
                    </a:lnTo>
                    <a:lnTo>
                      <a:pt x="3120" y="1248"/>
                    </a:lnTo>
                    <a:lnTo>
                      <a:pt x="3800" y="766"/>
                    </a:lnTo>
                    <a:lnTo>
                      <a:pt x="3120" y="284"/>
                    </a:lnTo>
                    <a:lnTo>
                      <a:pt x="3120" y="0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3200" b="1" i="0" u="none" strike="noStrike" kern="1200" cap="none" spc="0" normalizeH="0" baseline="0" noProof="0">
                  <a:ln>
                    <a:noFill/>
                  </a:ln>
                  <a:solidFill>
                    <a:srgbClr val="133984"/>
                  </a:solidFill>
                  <a:effectLst/>
                  <a:uLnTx/>
                  <a:uFillTx/>
                  <a:latin typeface="Arial" panose="020B0604020202020204" pitchFamily="34" charset="0"/>
                  <a:ea typeface="黑体" panose="02010609060101010101" pitchFamily="49" charset="-122"/>
                  <a:cs typeface="+mn-cs"/>
                </a:endParaRPr>
              </a:p>
            </p:txBody>
          </p:sp>
          <p:sp>
            <p:nvSpPr>
              <p:cNvPr id="23" name="文本框 22"/>
              <p:cNvSpPr txBox="1"/>
              <p:nvPr userDrawn="1"/>
            </p:nvSpPr>
            <p:spPr>
              <a:xfrm>
                <a:off x="794494" y="2586037"/>
                <a:ext cx="212633" cy="245937"/>
              </a:xfrm>
              <a:prstGeom prst="rect">
                <a:avLst/>
              </a:prstGeom>
              <a:noFill/>
            </p:spPr>
            <p:txBody>
              <a:bodyPr wrap="none" rtlCol="0" anchor="ctr">
                <a:no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3</a:t>
                </a:r>
                <a:endPara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cxnSp>
          <p:nvCxnSpPr>
            <p:cNvPr id="20" name="直接连接符 19"/>
            <p:cNvCxnSpPr>
              <a:stCxn id="22" idx="6"/>
            </p:cNvCxnSpPr>
            <p:nvPr/>
          </p:nvCxnSpPr>
          <p:spPr>
            <a:xfrm>
              <a:off x="2534033" y="3551161"/>
              <a:ext cx="4500000" cy="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文本框 20"/>
            <p:cNvSpPr txBox="1"/>
            <p:nvPr/>
          </p:nvSpPr>
          <p:spPr>
            <a:xfrm>
              <a:off x="2915073" y="3114680"/>
              <a:ext cx="43873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zh-CN" altLang="en-US" sz="2400" dirty="0"/>
                <a:t>共阻抗耦合及抗干扰对策</a:t>
              </a: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3503712" y="3523816"/>
            <a:ext cx="5460930" cy="472042"/>
            <a:chOff x="1841535" y="1274734"/>
            <a:chExt cx="5460930" cy="472042"/>
          </a:xfrm>
        </p:grpSpPr>
        <p:grpSp>
          <p:nvGrpSpPr>
            <p:cNvPr id="14" name="组合 13"/>
            <p:cNvGrpSpPr/>
            <p:nvPr/>
          </p:nvGrpSpPr>
          <p:grpSpPr>
            <a:xfrm>
              <a:off x="1841535" y="1303550"/>
              <a:ext cx="843427" cy="443226"/>
              <a:chOff x="666810" y="2586037"/>
              <a:chExt cx="468000" cy="245937"/>
            </a:xfrm>
          </p:grpSpPr>
          <p:sp>
            <p:nvSpPr>
              <p:cNvPr id="17" name="Freeform 10"/>
              <p:cNvSpPr>
                <a:spLocks/>
              </p:cNvSpPr>
              <p:nvPr userDrawn="1"/>
            </p:nvSpPr>
            <p:spPr bwMode="auto">
              <a:xfrm>
                <a:off x="666810" y="2621442"/>
                <a:ext cx="468000" cy="190800"/>
              </a:xfrm>
              <a:custGeom>
                <a:avLst/>
                <a:gdLst>
                  <a:gd name="T0" fmla="*/ 3120 w 3800"/>
                  <a:gd name="T1" fmla="*/ 0 h 1532"/>
                  <a:gd name="T2" fmla="*/ 682 w 3800"/>
                  <a:gd name="T3" fmla="*/ 0 h 1532"/>
                  <a:gd name="T4" fmla="*/ 682 w 3800"/>
                  <a:gd name="T5" fmla="*/ 284 h 1532"/>
                  <a:gd name="T6" fmla="*/ 0 w 3800"/>
                  <a:gd name="T7" fmla="*/ 766 h 1532"/>
                  <a:gd name="T8" fmla="*/ 682 w 3800"/>
                  <a:gd name="T9" fmla="*/ 1248 h 1532"/>
                  <a:gd name="T10" fmla="*/ 682 w 3800"/>
                  <a:gd name="T11" fmla="*/ 1532 h 1532"/>
                  <a:gd name="T12" fmla="*/ 3120 w 3800"/>
                  <a:gd name="T13" fmla="*/ 1532 h 1532"/>
                  <a:gd name="T14" fmla="*/ 3120 w 3800"/>
                  <a:gd name="T15" fmla="*/ 1248 h 1532"/>
                  <a:gd name="T16" fmla="*/ 3800 w 3800"/>
                  <a:gd name="T17" fmla="*/ 766 h 1532"/>
                  <a:gd name="T18" fmla="*/ 3120 w 3800"/>
                  <a:gd name="T19" fmla="*/ 284 h 1532"/>
                  <a:gd name="T20" fmla="*/ 3120 w 3800"/>
                  <a:gd name="T21" fmla="*/ 0 h 15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800" h="1532">
                    <a:moveTo>
                      <a:pt x="3120" y="0"/>
                    </a:moveTo>
                    <a:lnTo>
                      <a:pt x="682" y="0"/>
                    </a:lnTo>
                    <a:lnTo>
                      <a:pt x="682" y="284"/>
                    </a:lnTo>
                    <a:lnTo>
                      <a:pt x="0" y="766"/>
                    </a:lnTo>
                    <a:lnTo>
                      <a:pt x="682" y="1248"/>
                    </a:lnTo>
                    <a:lnTo>
                      <a:pt x="682" y="1532"/>
                    </a:lnTo>
                    <a:lnTo>
                      <a:pt x="3120" y="1532"/>
                    </a:lnTo>
                    <a:lnTo>
                      <a:pt x="3120" y="1248"/>
                    </a:lnTo>
                    <a:lnTo>
                      <a:pt x="3800" y="766"/>
                    </a:lnTo>
                    <a:lnTo>
                      <a:pt x="3120" y="284"/>
                    </a:lnTo>
                    <a:lnTo>
                      <a:pt x="3120" y="0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3200" b="1" i="0" u="none" strike="noStrike" kern="1200" cap="none" spc="0" normalizeH="0" baseline="0" noProof="0">
                  <a:ln>
                    <a:noFill/>
                  </a:ln>
                  <a:solidFill>
                    <a:srgbClr val="133984"/>
                  </a:solidFill>
                  <a:effectLst/>
                  <a:uLnTx/>
                  <a:uFillTx/>
                  <a:latin typeface="Arial" panose="020B0604020202020204" pitchFamily="34" charset="0"/>
                  <a:ea typeface="黑体" panose="02010609060101010101" pitchFamily="49" charset="-122"/>
                  <a:cs typeface="+mn-cs"/>
                </a:endParaRPr>
              </a:p>
            </p:txBody>
          </p:sp>
          <p:sp>
            <p:nvSpPr>
              <p:cNvPr id="18" name="文本框 17"/>
              <p:cNvSpPr txBox="1"/>
              <p:nvPr userDrawn="1"/>
            </p:nvSpPr>
            <p:spPr>
              <a:xfrm>
                <a:off x="794494" y="2586037"/>
                <a:ext cx="212633" cy="245937"/>
              </a:xfrm>
              <a:prstGeom prst="rect">
                <a:avLst/>
              </a:prstGeom>
              <a:noFill/>
            </p:spPr>
            <p:txBody>
              <a:bodyPr wrap="none" rtlCol="0" anchor="ctr">
                <a:no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b="1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4</a:t>
                </a:r>
                <a:endPara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cxnSp>
          <p:nvCxnSpPr>
            <p:cNvPr id="15" name="直接连接符 14"/>
            <p:cNvCxnSpPr>
              <a:stCxn id="17" idx="6"/>
            </p:cNvCxnSpPr>
            <p:nvPr/>
          </p:nvCxnSpPr>
          <p:spPr>
            <a:xfrm>
              <a:off x="2534033" y="1711215"/>
              <a:ext cx="4500000" cy="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文本框 15"/>
            <p:cNvSpPr txBox="1"/>
            <p:nvPr/>
          </p:nvSpPr>
          <p:spPr>
            <a:xfrm>
              <a:off x="2915073" y="1274734"/>
              <a:ext cx="43873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eaLnBrk="1" hangingPunct="1">
                <a:defRPr/>
              </a:pPr>
              <a:r>
                <a:rPr kumimoji="1" lang="zh-CN" altLang="en-US" sz="2400" dirty="0">
                  <a:solidFill>
                    <a:srgbClr val="004098"/>
                  </a:solidFill>
                  <a:latin typeface="Tahoma" pitchFamily="34" charset="0"/>
                </a:rPr>
                <a:t>共模干扰及其对策</a:t>
              </a: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3503712" y="4120578"/>
            <a:ext cx="5460930" cy="472042"/>
            <a:chOff x="1841535" y="2194707"/>
            <a:chExt cx="5460930" cy="472042"/>
          </a:xfrm>
        </p:grpSpPr>
        <p:grpSp>
          <p:nvGrpSpPr>
            <p:cNvPr id="9" name="组合 8"/>
            <p:cNvGrpSpPr/>
            <p:nvPr/>
          </p:nvGrpSpPr>
          <p:grpSpPr>
            <a:xfrm>
              <a:off x="1841535" y="2223523"/>
              <a:ext cx="843427" cy="443226"/>
              <a:chOff x="666810" y="2586037"/>
              <a:chExt cx="468000" cy="245937"/>
            </a:xfrm>
          </p:grpSpPr>
          <p:sp>
            <p:nvSpPr>
              <p:cNvPr id="12" name="Freeform 10"/>
              <p:cNvSpPr>
                <a:spLocks/>
              </p:cNvSpPr>
              <p:nvPr userDrawn="1"/>
            </p:nvSpPr>
            <p:spPr bwMode="auto">
              <a:xfrm>
                <a:off x="666810" y="2621442"/>
                <a:ext cx="468000" cy="190800"/>
              </a:xfrm>
              <a:custGeom>
                <a:avLst/>
                <a:gdLst>
                  <a:gd name="T0" fmla="*/ 3120 w 3800"/>
                  <a:gd name="T1" fmla="*/ 0 h 1532"/>
                  <a:gd name="T2" fmla="*/ 682 w 3800"/>
                  <a:gd name="T3" fmla="*/ 0 h 1532"/>
                  <a:gd name="T4" fmla="*/ 682 w 3800"/>
                  <a:gd name="T5" fmla="*/ 284 h 1532"/>
                  <a:gd name="T6" fmla="*/ 0 w 3800"/>
                  <a:gd name="T7" fmla="*/ 766 h 1532"/>
                  <a:gd name="T8" fmla="*/ 682 w 3800"/>
                  <a:gd name="T9" fmla="*/ 1248 h 1532"/>
                  <a:gd name="T10" fmla="*/ 682 w 3800"/>
                  <a:gd name="T11" fmla="*/ 1532 h 1532"/>
                  <a:gd name="T12" fmla="*/ 3120 w 3800"/>
                  <a:gd name="T13" fmla="*/ 1532 h 1532"/>
                  <a:gd name="T14" fmla="*/ 3120 w 3800"/>
                  <a:gd name="T15" fmla="*/ 1248 h 1532"/>
                  <a:gd name="T16" fmla="*/ 3800 w 3800"/>
                  <a:gd name="T17" fmla="*/ 766 h 1532"/>
                  <a:gd name="T18" fmla="*/ 3120 w 3800"/>
                  <a:gd name="T19" fmla="*/ 284 h 1532"/>
                  <a:gd name="T20" fmla="*/ 3120 w 3800"/>
                  <a:gd name="T21" fmla="*/ 0 h 15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800" h="1532">
                    <a:moveTo>
                      <a:pt x="3120" y="0"/>
                    </a:moveTo>
                    <a:lnTo>
                      <a:pt x="682" y="0"/>
                    </a:lnTo>
                    <a:lnTo>
                      <a:pt x="682" y="284"/>
                    </a:lnTo>
                    <a:lnTo>
                      <a:pt x="0" y="766"/>
                    </a:lnTo>
                    <a:lnTo>
                      <a:pt x="682" y="1248"/>
                    </a:lnTo>
                    <a:lnTo>
                      <a:pt x="682" y="1532"/>
                    </a:lnTo>
                    <a:lnTo>
                      <a:pt x="3120" y="1532"/>
                    </a:lnTo>
                    <a:lnTo>
                      <a:pt x="3120" y="1248"/>
                    </a:lnTo>
                    <a:lnTo>
                      <a:pt x="3800" y="766"/>
                    </a:lnTo>
                    <a:lnTo>
                      <a:pt x="3120" y="284"/>
                    </a:lnTo>
                    <a:lnTo>
                      <a:pt x="312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3200" b="1" i="0" u="none" strike="noStrike" kern="1200" cap="none" spc="0" normalizeH="0" baseline="0" noProof="0">
                  <a:ln>
                    <a:noFill/>
                  </a:ln>
                  <a:solidFill>
                    <a:srgbClr val="133984"/>
                  </a:solidFill>
                  <a:effectLst/>
                  <a:uLnTx/>
                  <a:uFillTx/>
                  <a:latin typeface="Arial" panose="020B0604020202020204" pitchFamily="34" charset="0"/>
                  <a:ea typeface="黑体" panose="02010609060101010101" pitchFamily="49" charset="-122"/>
                  <a:cs typeface="+mn-cs"/>
                </a:endParaRPr>
              </a:p>
            </p:txBody>
          </p:sp>
          <p:sp>
            <p:nvSpPr>
              <p:cNvPr id="13" name="文本框 12"/>
              <p:cNvSpPr txBox="1"/>
              <p:nvPr userDrawn="1"/>
            </p:nvSpPr>
            <p:spPr>
              <a:xfrm>
                <a:off x="794494" y="2586037"/>
                <a:ext cx="212633" cy="245937"/>
              </a:xfrm>
              <a:prstGeom prst="rect">
                <a:avLst/>
              </a:prstGeom>
              <a:noFill/>
            </p:spPr>
            <p:txBody>
              <a:bodyPr wrap="none" rtlCol="0" anchor="ctr">
                <a:no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b="1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5</a:t>
                </a:r>
                <a:endPara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cxnSp>
          <p:nvCxnSpPr>
            <p:cNvPr id="10" name="直接连接符 9"/>
            <p:cNvCxnSpPr>
              <a:stCxn id="12" idx="6"/>
            </p:cNvCxnSpPr>
            <p:nvPr/>
          </p:nvCxnSpPr>
          <p:spPr>
            <a:xfrm>
              <a:off x="2534033" y="2631188"/>
              <a:ext cx="4500000" cy="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文本框 10"/>
            <p:cNvSpPr txBox="1"/>
            <p:nvPr/>
          </p:nvSpPr>
          <p:spPr>
            <a:xfrm>
              <a:off x="2915073" y="2194707"/>
              <a:ext cx="43873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zh-CN" altLang="en-US" sz="2400" dirty="0"/>
                <a:t>测量系统输入级的两点接地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425824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1"/>
          <p:cNvGraphicFramePr>
            <a:graphicFrameLocks noGrp="1" noChangeAspect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val="2397717782"/>
              </p:ext>
            </p:extLst>
          </p:nvPr>
        </p:nvGraphicFramePr>
        <p:xfrm>
          <a:off x="6134100" y="2133600"/>
          <a:ext cx="5614988" cy="3382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11" name="Visio" r:id="rId3" imgW="4600614" imgH="2771879" progId="Visio.Drawing.11">
                  <p:embed/>
                </p:oleObj>
              </mc:Choice>
              <mc:Fallback>
                <p:oleObj name="Visio" r:id="rId3" imgW="4600614" imgH="2771879" progId="Visio.Drawing.11">
                  <p:embed/>
                  <p:pic>
                    <p:nvPicPr>
                      <p:cNvPr id="34821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34100" y="2133600"/>
                        <a:ext cx="5614988" cy="3382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81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屏蔽电缆的接地</a:t>
            </a:r>
          </a:p>
        </p:txBody>
      </p:sp>
      <p:sp>
        <p:nvSpPr>
          <p:cNvPr id="34820" name="Rectangle 2"/>
          <p:cNvSpPr>
            <a:spLocks noChangeArrowheads="1"/>
          </p:cNvSpPr>
          <p:nvPr/>
        </p:nvSpPr>
        <p:spPr bwMode="auto">
          <a:xfrm>
            <a:off x="6003635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lnSpc>
                <a:spcPct val="110000"/>
              </a:lnSpc>
              <a:spcBef>
                <a:spcPct val="20000"/>
              </a:spcBef>
              <a:buSzPct val="120000"/>
              <a:buBlip>
                <a:blip r:embed="rId5"/>
              </a:buBlip>
              <a:defRPr sz="2800">
                <a:solidFill>
                  <a:srgbClr val="133984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lnSpc>
                <a:spcPct val="110000"/>
              </a:lnSpc>
              <a:spcBef>
                <a:spcPct val="20000"/>
              </a:spcBef>
              <a:buClr>
                <a:srgbClr val="000066"/>
              </a:buClr>
              <a:buChar char="•"/>
              <a:defRPr sz="2400">
                <a:solidFill>
                  <a:srgbClr val="133984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endParaRPr lang="zh-CN" altLang="en-US" sz="1800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933DE525-B06D-4DC2-8E23-59BFE5A5C11A}"/>
              </a:ext>
            </a:extLst>
          </p:cNvPr>
          <p:cNvGrpSpPr/>
          <p:nvPr/>
        </p:nvGrpSpPr>
        <p:grpSpPr>
          <a:xfrm>
            <a:off x="442912" y="3657600"/>
            <a:ext cx="5376863" cy="2362200"/>
            <a:chOff x="0" y="1687794"/>
            <a:chExt cx="5376863" cy="2835885"/>
          </a:xfrm>
        </p:grpSpPr>
        <p:sp>
          <p:nvSpPr>
            <p:cNvPr id="9" name="矩形: 圆角 8">
              <a:extLst>
                <a:ext uri="{FF2B5EF4-FFF2-40B4-BE49-F238E27FC236}">
                  <a16:creationId xmlns:a16="http://schemas.microsoft.com/office/drawing/2014/main" id="{7A0C9895-A103-4BBD-B61B-6C68EF2242B4}"/>
                </a:ext>
              </a:extLst>
            </p:cNvPr>
            <p:cNvSpPr/>
            <p:nvPr/>
          </p:nvSpPr>
          <p:spPr>
            <a:xfrm>
              <a:off x="0" y="1687794"/>
              <a:ext cx="5376863" cy="2835885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矩形: 圆角 4">
              <a:extLst>
                <a:ext uri="{FF2B5EF4-FFF2-40B4-BE49-F238E27FC236}">
                  <a16:creationId xmlns:a16="http://schemas.microsoft.com/office/drawing/2014/main" id="{B3EF17C4-DDD2-417C-BB46-6CF704917D1D}"/>
                </a:ext>
              </a:extLst>
            </p:cNvPr>
            <p:cNvSpPr txBox="1"/>
            <p:nvPr/>
          </p:nvSpPr>
          <p:spPr>
            <a:xfrm>
              <a:off x="206070" y="1687794"/>
              <a:ext cx="4964723" cy="262981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3820" tIns="83820" rIns="83820" bIns="83820" numCol="1" spcCol="1270" anchor="ctr" anchorCtr="0">
              <a:noAutofit/>
            </a:bodyPr>
            <a:lstStyle/>
            <a:p>
              <a:pPr marL="0" lvl="0" indent="0" algn="l" defTabSz="977900" rtl="0">
                <a:lnSpc>
                  <a:spcPct val="15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kern="1200" dirty="0"/>
                <a:t>屏蔽电缆两端都应接地，这样利用</a:t>
              </a:r>
              <a:r>
                <a:rPr lang="zh-CN" kern="1200" dirty="0">
                  <a:solidFill>
                    <a:srgbClr val="FF0000"/>
                  </a:solidFill>
                </a:rPr>
                <a:t>屏蔽层的低阻通路来分流输入信号电缆上的共模电流</a:t>
              </a:r>
              <a:r>
                <a:rPr lang="zh-CN" kern="1200" dirty="0"/>
                <a:t>，这样可以减小接地电位差在信号电缆上产生的电流</a:t>
              </a:r>
              <a:r>
                <a:rPr lang="en-US" i="1" kern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</a:t>
              </a:r>
              <a:r>
                <a:rPr lang="en-US" i="1" kern="12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g1</a:t>
              </a:r>
              <a:r>
                <a:rPr lang="zh-CN" kern="1200" dirty="0"/>
                <a:t>，也就减小了由该电流在</a:t>
              </a:r>
              <a:r>
                <a:rPr lang="zh-CN" kern="1200" dirty="0">
                  <a:sym typeface="Symbol" panose="05050102010706020507" pitchFamily="18" charset="2"/>
                </a:rPr>
                <a:t></a:t>
              </a:r>
              <a:r>
                <a:rPr lang="en-US" kern="1200" dirty="0"/>
                <a:t>R</a:t>
              </a:r>
              <a:r>
                <a:rPr lang="en-US" kern="1200" baseline="-25000" dirty="0"/>
                <a:t>AB</a:t>
              </a:r>
              <a:r>
                <a:rPr lang="zh-CN" kern="1200" dirty="0"/>
                <a:t>上引入的电压降，从而减小了共模干扰。</a:t>
              </a: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B10B91A1-E7B0-489E-B612-DB800A6AECF2}"/>
              </a:ext>
            </a:extLst>
          </p:cNvPr>
          <p:cNvGrpSpPr/>
          <p:nvPr/>
        </p:nvGrpSpPr>
        <p:grpSpPr>
          <a:xfrm>
            <a:off x="481012" y="1561125"/>
            <a:ext cx="5376862" cy="1639275"/>
            <a:chOff x="0" y="302319"/>
            <a:chExt cx="5376863" cy="4221360"/>
          </a:xfrm>
        </p:grpSpPr>
        <p:sp>
          <p:nvSpPr>
            <p:cNvPr id="13" name="矩形: 圆角 12">
              <a:extLst>
                <a:ext uri="{FF2B5EF4-FFF2-40B4-BE49-F238E27FC236}">
                  <a16:creationId xmlns:a16="http://schemas.microsoft.com/office/drawing/2014/main" id="{F178B94F-00BB-4623-B281-18C49696C17A}"/>
                </a:ext>
              </a:extLst>
            </p:cNvPr>
            <p:cNvSpPr/>
            <p:nvPr/>
          </p:nvSpPr>
          <p:spPr>
            <a:xfrm>
              <a:off x="0" y="302319"/>
              <a:ext cx="5376863" cy="4221360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4" name="矩形: 圆角 4">
              <a:extLst>
                <a:ext uri="{FF2B5EF4-FFF2-40B4-BE49-F238E27FC236}">
                  <a16:creationId xmlns:a16="http://schemas.microsoft.com/office/drawing/2014/main" id="{7B9C8B9F-EAE8-43CF-9C0C-0A5B5FA986CD}"/>
                </a:ext>
              </a:extLst>
            </p:cNvPr>
            <p:cNvSpPr txBox="1"/>
            <p:nvPr/>
          </p:nvSpPr>
          <p:spPr>
            <a:xfrm>
              <a:off x="206070" y="508389"/>
              <a:ext cx="4964723" cy="380922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3820" tIns="83820" rIns="83820" bIns="83820" numCol="1" spcCol="1270" anchor="ctr" anchorCtr="0">
              <a:noAutofit/>
            </a:bodyPr>
            <a:lstStyle/>
            <a:p>
              <a:pPr marL="0" lvl="0" indent="0" algn="l" defTabSz="977900" rtl="0">
                <a:lnSpc>
                  <a:spcPct val="15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altLang="en-US" kern="1200" dirty="0"/>
                <a:t>如果</a:t>
              </a:r>
              <a:r>
                <a:rPr lang="zh-CN" kern="1200" dirty="0"/>
                <a:t>传感器和前置放大电路都必须接地，两个接地点间不可避免会出现电位差</a:t>
              </a:r>
              <a:r>
                <a:rPr lang="en-US" i="1" kern="12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U</a:t>
              </a:r>
              <a:r>
                <a:rPr lang="en-US" i="1" kern="1200" baseline="-25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g</a:t>
              </a:r>
              <a:r>
                <a:rPr lang="en-US" altLang="zh-CN" i="1" kern="1200" baseline="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=</a:t>
              </a:r>
              <a:r>
                <a:rPr lang="en-US" altLang="zh-CN" i="1" kern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</a:t>
              </a:r>
              <a:r>
                <a:rPr lang="en-US" i="1" kern="12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</a:t>
              </a:r>
              <a:r>
                <a:rPr lang="zh-CN" altLang="en-US" i="1" kern="1200" baseline="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*</a:t>
              </a:r>
              <a:r>
                <a:rPr lang="en-US" altLang="zh-CN" i="1" kern="12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Z</a:t>
              </a:r>
              <a:r>
                <a:rPr lang="en-US" i="1" kern="1200" baseline="-25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g</a:t>
              </a:r>
              <a:r>
                <a:rPr lang="zh-CN" altLang="en-US" i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，</a:t>
              </a:r>
              <a:r>
                <a:rPr lang="zh-CN" altLang="en-US" dirty="0"/>
                <a:t>会产生共模干扰电流。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1"/>
          <p:cNvGraphicFramePr>
            <a:graphicFrameLocks noGrp="1" noChangeAspect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val="2928465440"/>
              </p:ext>
            </p:extLst>
          </p:nvPr>
        </p:nvGraphicFramePr>
        <p:xfrm>
          <a:off x="5554662" y="2209800"/>
          <a:ext cx="6103938" cy="3678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35" name="Visio" r:id="rId3" imgW="4600614" imgH="2771879" progId="Visio.Drawing.11">
                  <p:embed/>
                </p:oleObj>
              </mc:Choice>
              <mc:Fallback>
                <p:oleObj name="Visio" r:id="rId3" imgW="4600614" imgH="2771879" progId="Visio.Drawing.11">
                  <p:embed/>
                  <p:pic>
                    <p:nvPicPr>
                      <p:cNvPr id="35845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54662" y="2209800"/>
                        <a:ext cx="6103938" cy="3678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84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  采用浮地设计进一步减小共模干扰</a:t>
            </a:r>
          </a:p>
        </p:txBody>
      </p:sp>
      <p:sp>
        <p:nvSpPr>
          <p:cNvPr id="35844" name="Rectangle 2"/>
          <p:cNvSpPr>
            <a:spLocks noChangeArrowheads="1"/>
          </p:cNvSpPr>
          <p:nvPr/>
        </p:nvSpPr>
        <p:spPr bwMode="auto">
          <a:xfrm>
            <a:off x="6003635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lnSpc>
                <a:spcPct val="110000"/>
              </a:lnSpc>
              <a:spcBef>
                <a:spcPct val="20000"/>
              </a:spcBef>
              <a:buSzPct val="120000"/>
              <a:buBlip>
                <a:blip r:embed="rId5"/>
              </a:buBlip>
              <a:defRPr sz="2800">
                <a:solidFill>
                  <a:srgbClr val="133984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lnSpc>
                <a:spcPct val="110000"/>
              </a:lnSpc>
              <a:spcBef>
                <a:spcPct val="20000"/>
              </a:spcBef>
              <a:buClr>
                <a:srgbClr val="000066"/>
              </a:buClr>
              <a:buChar char="•"/>
              <a:defRPr sz="2400">
                <a:solidFill>
                  <a:srgbClr val="133984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endParaRPr lang="zh-CN" altLang="en-US" sz="1800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090E61B0-C9A4-4331-A344-9725B067D3B0}"/>
              </a:ext>
            </a:extLst>
          </p:cNvPr>
          <p:cNvGrpSpPr/>
          <p:nvPr/>
        </p:nvGrpSpPr>
        <p:grpSpPr>
          <a:xfrm>
            <a:off x="228600" y="2572544"/>
            <a:ext cx="5376863" cy="2952749"/>
            <a:chOff x="0" y="1687794"/>
            <a:chExt cx="5376863" cy="2835885"/>
          </a:xfrm>
        </p:grpSpPr>
        <p:sp>
          <p:nvSpPr>
            <p:cNvPr id="9" name="矩形: 圆角 8">
              <a:extLst>
                <a:ext uri="{FF2B5EF4-FFF2-40B4-BE49-F238E27FC236}">
                  <a16:creationId xmlns:a16="http://schemas.microsoft.com/office/drawing/2014/main" id="{748A3683-93DD-4A3A-A2F6-8263E5E08318}"/>
                </a:ext>
              </a:extLst>
            </p:cNvPr>
            <p:cNvSpPr/>
            <p:nvPr/>
          </p:nvSpPr>
          <p:spPr>
            <a:xfrm>
              <a:off x="0" y="1687794"/>
              <a:ext cx="5376863" cy="2835885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矩形: 圆角 4">
              <a:extLst>
                <a:ext uri="{FF2B5EF4-FFF2-40B4-BE49-F238E27FC236}">
                  <a16:creationId xmlns:a16="http://schemas.microsoft.com/office/drawing/2014/main" id="{9A0C4A69-1AF7-4A55-A231-2EBFF4286865}"/>
                </a:ext>
              </a:extLst>
            </p:cNvPr>
            <p:cNvSpPr txBox="1"/>
            <p:nvPr/>
          </p:nvSpPr>
          <p:spPr>
            <a:xfrm>
              <a:off x="206069" y="1893864"/>
              <a:ext cx="4964723" cy="262981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3820" tIns="83820" rIns="83820" bIns="83820" numCol="1" spcCol="1270" anchor="ctr" anchorCtr="0">
              <a:noAutofit/>
            </a:bodyPr>
            <a:lstStyle/>
            <a:p>
              <a:pPr defTabSz="977900">
                <a:lnSpc>
                  <a:spcPct val="150000"/>
                </a:lnSpc>
                <a:spcAft>
                  <a:spcPct val="35000"/>
                </a:spcAft>
              </a:pPr>
              <a:r>
                <a:rPr lang="zh-CN" altLang="zh-CN" dirty="0"/>
                <a:t>测量电路采用与前图直接接地不同的</a:t>
              </a:r>
              <a:r>
                <a:rPr lang="zh-CN" altLang="zh-CN" dirty="0">
                  <a:solidFill>
                    <a:srgbClr val="FF0000"/>
                  </a:solidFill>
                </a:rPr>
                <a:t>浮地设计</a:t>
              </a:r>
              <a:r>
                <a:rPr lang="zh-CN" altLang="zh-CN" dirty="0"/>
                <a:t>，这样以</a:t>
              </a:r>
              <a:r>
                <a:rPr lang="zh-CN" altLang="zh-CN" dirty="0">
                  <a:solidFill>
                    <a:srgbClr val="FF0000"/>
                  </a:solidFill>
                </a:rPr>
                <a:t>加大电流</a:t>
              </a:r>
              <a:r>
                <a:rPr lang="en-US" altLang="zh-CN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</a:t>
              </a:r>
              <a:r>
                <a:rPr lang="en-US" altLang="zh-CN" i="1" baseline="-250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g1</a:t>
              </a:r>
              <a:r>
                <a:rPr lang="zh-CN" altLang="zh-CN" dirty="0">
                  <a:solidFill>
                    <a:srgbClr val="FF0000"/>
                  </a:solidFill>
                </a:rPr>
                <a:t>所经回路的阻抗</a:t>
              </a:r>
              <a:r>
                <a:rPr lang="zh-CN" altLang="zh-CN" dirty="0"/>
                <a:t>，进一步减小流过</a:t>
              </a:r>
              <a:r>
                <a:rPr lang="zh-CN" altLang="zh-CN" dirty="0">
                  <a:sym typeface="Symbol" panose="05050102010706020507" pitchFamily="18" charset="2"/>
                </a:rPr>
                <a:t></a:t>
              </a:r>
              <a:r>
                <a:rPr lang="en-US" altLang="zh-CN" dirty="0"/>
                <a:t>R</a:t>
              </a:r>
              <a:r>
                <a:rPr lang="en-US" altLang="zh-CN" baseline="-25000" dirty="0"/>
                <a:t>AB</a:t>
              </a:r>
              <a:r>
                <a:rPr lang="zh-CN" altLang="zh-CN" dirty="0"/>
                <a:t>的电流，这样并联的屏蔽层的分流作用就会得到加强</a:t>
              </a:r>
              <a:r>
                <a:rPr lang="zh-CN" altLang="en-US" dirty="0"/>
                <a:t>。</a:t>
              </a:r>
              <a:endParaRPr lang="zh-CN" altLang="zh-CN" dirty="0"/>
            </a:p>
            <a:p>
              <a:pPr marL="0" lvl="0" indent="0" algn="l" defTabSz="977900" rtl="0">
                <a:lnSpc>
                  <a:spcPct val="15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CN" kern="1200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6"/>
          <p:cNvSpPr>
            <a:spLocks noGrp="1"/>
          </p:cNvSpPr>
          <p:nvPr>
            <p:ph sz="quarter" idx="10"/>
          </p:nvPr>
        </p:nvSpPr>
        <p:spPr>
          <a:xfrm>
            <a:off x="1143000" y="1723777"/>
            <a:ext cx="8686800" cy="4143623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n"/>
            </a:pPr>
            <a:r>
              <a:rPr lang="zh-CN" altLang="en-US" sz="2200" dirty="0"/>
              <a:t>分布电容耦合模型：干扰源导体极板</a:t>
            </a:r>
            <a:r>
              <a:rPr lang="en-US" altLang="zh-CN" sz="2200" dirty="0"/>
              <a:t>——</a:t>
            </a:r>
            <a:r>
              <a:rPr lang="zh-CN" altLang="en-US" sz="2200" dirty="0"/>
              <a:t>介质</a:t>
            </a:r>
            <a:r>
              <a:rPr lang="en-US" altLang="zh-CN" sz="2200" dirty="0"/>
              <a:t>——</a:t>
            </a:r>
            <a:r>
              <a:rPr lang="zh-CN" altLang="en-US" sz="2200" dirty="0"/>
              <a:t>受扰导体</a:t>
            </a:r>
            <a:endParaRPr lang="en-US" altLang="zh-CN" sz="2200" dirty="0"/>
          </a:p>
          <a:p>
            <a:pPr marL="457200" lvl="1" indent="0">
              <a:buNone/>
            </a:pPr>
            <a:r>
              <a:rPr lang="zh-CN" altLang="en-US" sz="1900" dirty="0"/>
              <a:t>举例：</a:t>
            </a:r>
            <a:endParaRPr lang="en-US" altLang="zh-CN" sz="1900" dirty="0"/>
          </a:p>
          <a:p>
            <a:pPr lvl="1">
              <a:buFont typeface="Wingdings" panose="05000000000000000000" pitchFamily="2" charset="2"/>
              <a:buChar char="ü"/>
            </a:pPr>
            <a:r>
              <a:rPr lang="zh-CN" altLang="zh-CN" sz="1900" dirty="0"/>
              <a:t>线对板：高压导线对大地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zh-CN" altLang="zh-CN" sz="1900" dirty="0"/>
              <a:t>线对线：电气设备内部不同带电导线之间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zh-CN" altLang="zh-CN" sz="1900" dirty="0"/>
              <a:t>线对点：带电端子与周围导线；集成电路管脚与周围布线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zh-CN" altLang="zh-CN" sz="1900" dirty="0"/>
              <a:t>点对点：不同电位的带电端子之间；集成电路相邻管脚之间</a:t>
            </a:r>
          </a:p>
          <a:p>
            <a:pPr>
              <a:buFont typeface="Wingdings" panose="05000000000000000000" pitchFamily="2" charset="2"/>
              <a:buChar char="n"/>
            </a:pPr>
            <a:r>
              <a:rPr lang="zh-CN" altLang="en-US" dirty="0"/>
              <a:t>量化估算（空气介质）：大多数情况下都在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pF</a:t>
            </a:r>
            <a:endParaRPr lang="zh-CN" altLang="en-US" dirty="0"/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分布电容</a:t>
            </a:r>
            <a:r>
              <a:rPr lang="en-US" altLang="zh-CN" dirty="0"/>
              <a:t>——</a:t>
            </a:r>
            <a:r>
              <a:rPr lang="zh-CN" altLang="en-US" dirty="0"/>
              <a:t>无处不在却不可见</a:t>
            </a:r>
          </a:p>
        </p:txBody>
      </p:sp>
      <p:sp>
        <p:nvSpPr>
          <p:cNvPr id="2" name="标题 1"/>
          <p:cNvSpPr txBox="1">
            <a:spLocks/>
          </p:cNvSpPr>
          <p:nvPr/>
        </p:nvSpPr>
        <p:spPr>
          <a:xfrm>
            <a:off x="1524000" y="179389"/>
            <a:ext cx="9144000" cy="688975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charset="0"/>
                <a:ea typeface="华文新魏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charset="0"/>
                <a:ea typeface="华文新魏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charset="0"/>
                <a:ea typeface="华文新魏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charset="0"/>
                <a:ea typeface="华文新魏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charset="0"/>
                <a:ea typeface="华文新魏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charset="0"/>
                <a:ea typeface="华文新魏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charset="0"/>
                <a:ea typeface="华文新魏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charset="0"/>
                <a:ea typeface="华文新魏" pitchFamily="2" charset="-122"/>
              </a:defRPr>
            </a:lvl9pPr>
          </a:lstStyle>
          <a:p>
            <a:pPr>
              <a:defRPr/>
            </a:pPr>
            <a:endParaRPr lang="zh-CN" altLang="en-US" sz="3600" kern="0" dirty="0"/>
          </a:p>
        </p:txBody>
      </p:sp>
      <p:graphicFrame>
        <p:nvGraphicFramePr>
          <p:cNvPr id="6147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03890986"/>
              </p:ext>
            </p:extLst>
          </p:nvPr>
        </p:nvGraphicFramePr>
        <p:xfrm>
          <a:off x="2286000" y="5172941"/>
          <a:ext cx="3052762" cy="641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7" name="公式" r:id="rId3" imgW="1587240" imgH="393480" progId="Equation.3">
                  <p:embed/>
                </p:oleObj>
              </mc:Choice>
              <mc:Fallback>
                <p:oleObj name="公式" r:id="rId3" imgW="1587240" imgH="39348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0" y="5172941"/>
                        <a:ext cx="3052762" cy="641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pu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自感和互感</a:t>
            </a:r>
          </a:p>
        </p:txBody>
      </p:sp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5683332"/>
              </p:ext>
            </p:extLst>
          </p:nvPr>
        </p:nvGraphicFramePr>
        <p:xfrm>
          <a:off x="304800" y="1940131"/>
          <a:ext cx="10830985" cy="35816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1600">
                  <a:extLst>
                    <a:ext uri="{9D8B030D-6E8A-4147-A177-3AD203B41FA5}">
                      <a16:colId xmlns:a16="http://schemas.microsoft.com/office/drawing/2014/main" val="1081071550"/>
                    </a:ext>
                  </a:extLst>
                </a:gridCol>
                <a:gridCol w="3581400">
                  <a:extLst>
                    <a:ext uri="{9D8B030D-6E8A-4147-A177-3AD203B41FA5}">
                      <a16:colId xmlns:a16="http://schemas.microsoft.com/office/drawing/2014/main" val="4278950110"/>
                    </a:ext>
                  </a:extLst>
                </a:gridCol>
                <a:gridCol w="5877985">
                  <a:extLst>
                    <a:ext uri="{9D8B030D-6E8A-4147-A177-3AD203B41FA5}">
                      <a16:colId xmlns:a16="http://schemas.microsoft.com/office/drawing/2014/main" val="1078567377"/>
                    </a:ext>
                  </a:extLst>
                </a:gridCol>
              </a:tblGrid>
              <a:tr h="706199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200" dirty="0"/>
                        <a:t>定义式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200" dirty="0"/>
                        <a:t>物理意义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6483920"/>
                  </a:ext>
                </a:extLst>
              </a:tr>
              <a:tr h="706199">
                <a:tc>
                  <a:txBody>
                    <a:bodyPr/>
                    <a:lstStyle/>
                    <a:p>
                      <a:pPr algn="ctr"/>
                      <a:endParaRPr lang="en-US" altLang="zh-CN" dirty="0">
                        <a:solidFill>
                          <a:schemeClr val="accent1"/>
                        </a:solidFill>
                      </a:endParaRPr>
                    </a:p>
                    <a:p>
                      <a:pPr algn="ctr"/>
                      <a:endParaRPr lang="en-US" altLang="zh-CN" dirty="0">
                        <a:solidFill>
                          <a:schemeClr val="accent1"/>
                        </a:solidFill>
                      </a:endParaRPr>
                    </a:p>
                    <a:p>
                      <a:pPr algn="ctr"/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自感系数</a:t>
                      </a:r>
                      <a:endParaRPr lang="en-US" altLang="zh-CN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altLang="zh-CN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</a:t>
                      </a:r>
                      <a:endParaRPr lang="zh-CN" altLang="en-US" i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altLang="zh-CN" i="1" dirty="0">
                        <a:solidFill>
                          <a:schemeClr val="accent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l"/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单位电流所产生的与电流回路自身铰链的</a:t>
                      </a:r>
                      <a:r>
                        <a:rPr lang="zh-CN" altLang="en-US" dirty="0">
                          <a:solidFill>
                            <a:schemeClr val="accent1"/>
                          </a:solidFill>
                        </a:rPr>
                        <a:t>磁链大小</a:t>
                      </a:r>
                    </a:p>
                    <a:p>
                      <a:pPr algn="l"/>
                      <a:r>
                        <a:rPr lang="zh-CN" altLang="en-US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对于干扰源，希望</a:t>
                      </a:r>
                      <a:r>
                        <a:rPr lang="en-US" altLang="zh-CN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</a:t>
                      </a:r>
                      <a:r>
                        <a:rPr lang="en-US" altLang="zh-CN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zh-CN" altLang="en-US" i="0" dirty="0">
                          <a:solidFill>
                            <a:schemeClr val="tx1"/>
                          </a:solidFill>
                        </a:rPr>
                        <a:t>小，意味着回路所产生的磁场干扰小，</a:t>
                      </a:r>
                      <a:endParaRPr lang="en-US" altLang="zh-CN" i="0" dirty="0">
                        <a:solidFill>
                          <a:schemeClr val="tx1"/>
                        </a:solidFill>
                      </a:endParaRPr>
                    </a:p>
                    <a:p>
                      <a:pPr algn="l"/>
                      <a:r>
                        <a:rPr lang="zh-CN" altLang="en-US" i="0" dirty="0">
                          <a:solidFill>
                            <a:schemeClr val="accent1"/>
                          </a:solidFill>
                        </a:rPr>
                        <a:t>例如：对折的电流回路基本不对附近的回路有磁干扰</a:t>
                      </a:r>
                    </a:p>
                    <a:p>
                      <a:pPr algn="l"/>
                      <a:endParaRPr lang="zh-CN" altLang="en-US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433325"/>
                  </a:ext>
                </a:extLst>
              </a:tr>
              <a:tr h="1412398">
                <a:tc>
                  <a:txBody>
                    <a:bodyPr/>
                    <a:lstStyle/>
                    <a:p>
                      <a:pPr algn="ctr"/>
                      <a:endParaRPr lang="en-US" altLang="zh-CN" dirty="0">
                        <a:solidFill>
                          <a:schemeClr val="accent1"/>
                        </a:solidFill>
                      </a:endParaRPr>
                    </a:p>
                    <a:p>
                      <a:pPr algn="ctr"/>
                      <a:endParaRPr lang="en-US" altLang="zh-CN" dirty="0">
                        <a:solidFill>
                          <a:schemeClr val="accent1"/>
                        </a:solidFill>
                      </a:endParaRPr>
                    </a:p>
                    <a:p>
                      <a:pPr algn="ctr"/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互感系数</a:t>
                      </a:r>
                      <a:endParaRPr lang="en-US" altLang="zh-CN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altLang="zh-CN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</a:t>
                      </a:r>
                      <a:endParaRPr lang="zh-CN" altLang="en-US" i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altLang="zh-CN" i="1" dirty="0">
                        <a:solidFill>
                          <a:schemeClr val="accent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l"/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单位电流所产生的能被其它闭合回路所交链的</a:t>
                      </a:r>
                      <a:r>
                        <a:rPr lang="zh-CN" altLang="en-US" dirty="0">
                          <a:solidFill>
                            <a:schemeClr val="accent1"/>
                          </a:solidFill>
                        </a:rPr>
                        <a:t>磁链大小</a:t>
                      </a:r>
                    </a:p>
                    <a:p>
                      <a:pPr algn="l"/>
                      <a:r>
                        <a:rPr lang="zh-CN" altLang="en-US" dirty="0">
                          <a:solidFill>
                            <a:schemeClr val="accent1"/>
                          </a:solidFill>
                        </a:rPr>
                        <a:t>低互感</a:t>
                      </a:r>
                      <a:r>
                        <a:rPr lang="en-US" altLang="zh-CN" i="1" dirty="0">
                          <a:solidFill>
                            <a:schemeClr val="accent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</a:t>
                      </a:r>
                      <a:r>
                        <a:rPr lang="en-US" altLang="zh-CN" dirty="0">
                          <a:solidFill>
                            <a:schemeClr val="accent1"/>
                          </a:solidFill>
                        </a:rPr>
                        <a:t> </a:t>
                      </a:r>
                      <a:r>
                        <a:rPr lang="zh-CN" altLang="en-US" dirty="0">
                          <a:solidFill>
                            <a:schemeClr val="accent1"/>
                          </a:solidFill>
                        </a:rPr>
                        <a:t>意味着受扰回路对电流</a:t>
                      </a:r>
                      <a:r>
                        <a:rPr lang="en-US" altLang="zh-CN" i="1" dirty="0">
                          <a:solidFill>
                            <a:schemeClr val="accent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</a:t>
                      </a:r>
                      <a:r>
                        <a:rPr lang="en-US" altLang="zh-CN" i="1" baseline="-25000" dirty="0">
                          <a:solidFill>
                            <a:schemeClr val="accent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zh-CN" altLang="en-US" i="0" baseline="0" dirty="0">
                          <a:solidFill>
                            <a:schemeClr val="accent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产生的磁场</a:t>
                      </a:r>
                      <a:r>
                        <a:rPr lang="zh-CN" altLang="en-US" dirty="0">
                          <a:solidFill>
                            <a:schemeClr val="accent1"/>
                          </a:solidFill>
                        </a:rPr>
                        <a:t>不敏感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449249"/>
                  </a:ext>
                </a:extLst>
              </a:tr>
            </a:tbl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7537627"/>
              </p:ext>
            </p:extLst>
          </p:nvPr>
        </p:nvGraphicFramePr>
        <p:xfrm>
          <a:off x="1828800" y="2891194"/>
          <a:ext cx="1371600" cy="8397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2" name="公式" r:id="rId3" imgW="622080" imgH="380880" progId="Equation.3">
                  <p:embed/>
                </p:oleObj>
              </mc:Choice>
              <mc:Fallback>
                <p:oleObj name="公式" r:id="rId3" imgW="622080" imgH="380880" progId="Equation.3">
                  <p:embed/>
                  <p:pic>
                    <p:nvPicPr>
                      <p:cNvPr id="4" name="对象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828800" y="2891194"/>
                        <a:ext cx="1371600" cy="8397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62517894"/>
              </p:ext>
            </p:extLst>
          </p:nvPr>
        </p:nvGraphicFramePr>
        <p:xfrm>
          <a:off x="1786731" y="4341812"/>
          <a:ext cx="1455738" cy="839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3" name="公式" r:id="rId5" imgW="660240" imgH="380880" progId="Equation.3">
                  <p:embed/>
                </p:oleObj>
              </mc:Choice>
              <mc:Fallback>
                <p:oleObj name="公式" r:id="rId5" imgW="660240" imgH="380880" progId="Equation.3">
                  <p:embed/>
                  <p:pic>
                    <p:nvPicPr>
                      <p:cNvPr id="5" name="对象 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786731" y="4341812"/>
                        <a:ext cx="1455738" cy="8397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图片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23920" y="2731170"/>
            <a:ext cx="1505279" cy="1308412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23920" y="4124473"/>
            <a:ext cx="1713842" cy="1269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0759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/>
          <p:cNvSpPr>
            <a:spLocks noGrp="1"/>
          </p:cNvSpPr>
          <p:nvPr>
            <p:ph sz="quarter" idx="10"/>
          </p:nvPr>
        </p:nvSpPr>
        <p:spPr>
          <a:xfrm>
            <a:off x="914400" y="4724400"/>
            <a:ext cx="10210800" cy="1600200"/>
          </a:xfrm>
        </p:spPr>
        <p:txBody>
          <a:bodyPr>
            <a:normAutofit fontScale="92500" lnSpcReduction="10000"/>
          </a:bodyPr>
          <a:lstStyle/>
          <a:p>
            <a:pPr marL="0" lvl="0" indent="0" algn="ctr">
              <a:buNone/>
            </a:pPr>
            <a:r>
              <a:rPr lang="zh-CN" altLang="en-US" sz="30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结        论</a:t>
            </a:r>
            <a:endParaRPr lang="en-US" altLang="zh-CN" sz="3000" b="1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>
              <a:buNone/>
            </a:pPr>
            <a:r>
              <a:rPr lang="en-US" altLang="zh-CN" sz="28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zh-CN" altLang="zh-CN" sz="28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减小感应回路的面积</a:t>
            </a:r>
            <a:r>
              <a:rPr lang="en-US" altLang="zh-CN" sz="2800" i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zh-CN" altLang="zh-CN" sz="28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，是减小</a:t>
            </a:r>
            <a:r>
              <a:rPr lang="en-US" altLang="zh-CN" sz="2800" i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 </a:t>
            </a:r>
            <a:r>
              <a:rPr lang="zh-CN" altLang="zh-CN" sz="28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的最有效办法。</a:t>
            </a:r>
            <a:r>
              <a:rPr lang="zh-CN" altLang="en-US" sz="28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尽可能减小受扰电路的面积可以实现低互感回路。</a:t>
            </a:r>
          </a:p>
          <a:p>
            <a:pPr marL="0" indent="0">
              <a:buNone/>
            </a:pPr>
            <a:endParaRPr lang="zh-CN" altLang="en-US" dirty="0">
              <a:solidFill>
                <a:schemeClr val="accent1"/>
              </a:solidFill>
            </a:endParaRPr>
          </a:p>
          <a:p>
            <a:pPr>
              <a:buFont typeface="Wingdings" panose="05000000000000000000" pitchFamily="2" charset="2"/>
              <a:buChar char="n"/>
            </a:pPr>
            <a:endParaRPr lang="zh-CN" altLang="en-US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对互感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zh-CN" altLang="en-US" dirty="0"/>
              <a:t>的再认识</a:t>
            </a:r>
          </a:p>
        </p:txBody>
      </p:sp>
      <p:sp>
        <p:nvSpPr>
          <p:cNvPr id="2" name="标题 1"/>
          <p:cNvSpPr txBox="1">
            <a:spLocks/>
          </p:cNvSpPr>
          <p:nvPr/>
        </p:nvSpPr>
        <p:spPr>
          <a:xfrm>
            <a:off x="3167064" y="179389"/>
            <a:ext cx="6929437" cy="688975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charset="0"/>
                <a:ea typeface="华文新魏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charset="0"/>
                <a:ea typeface="华文新魏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charset="0"/>
                <a:ea typeface="华文新魏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charset="0"/>
                <a:ea typeface="华文新魏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charset="0"/>
                <a:ea typeface="华文新魏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charset="0"/>
                <a:ea typeface="华文新魏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charset="0"/>
                <a:ea typeface="华文新魏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charset="0"/>
                <a:ea typeface="华文新魏" pitchFamily="2" charset="-122"/>
              </a:defRPr>
            </a:lvl9pPr>
          </a:lstStyle>
          <a:p>
            <a:pPr>
              <a:defRPr/>
            </a:pPr>
            <a:endParaRPr lang="zh-CN" altLang="en-US" kern="0" dirty="0"/>
          </a:p>
        </p:txBody>
      </p:sp>
      <p:sp>
        <p:nvSpPr>
          <p:cNvPr id="3" name="内容占位符 2"/>
          <p:cNvSpPr txBox="1">
            <a:spLocks/>
          </p:cNvSpPr>
          <p:nvPr/>
        </p:nvSpPr>
        <p:spPr>
          <a:xfrm>
            <a:off x="2032000" y="1271588"/>
            <a:ext cx="4064000" cy="660400"/>
          </a:xfrm>
          <a:prstGeom prst="rect">
            <a:avLst/>
          </a:prstGeom>
        </p:spPr>
        <p:txBody>
          <a:bodyPr/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3"/>
              </a:buBlip>
              <a:defRPr sz="28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>
                <a:solidFill>
                  <a:srgbClr val="133984"/>
                </a:solidFill>
                <a:latin typeface="+mn-lt"/>
                <a:ea typeface="+mn-ea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宋体" charset="-122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宋体" charset="-122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宋体" charset="-122"/>
              </a:defRPr>
            </a:lvl5pPr>
            <a:lvl6pPr marL="2595563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宋体" charset="-122"/>
              </a:defRPr>
            </a:lvl6pPr>
            <a:lvl7pPr marL="3052763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宋体" charset="-122"/>
              </a:defRPr>
            </a:lvl7pPr>
            <a:lvl8pPr marL="3509963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宋体" charset="-122"/>
              </a:defRPr>
            </a:lvl8pPr>
            <a:lvl9pPr marL="3967163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宋体" charset="-122"/>
              </a:defRPr>
            </a:lvl9pPr>
          </a:lstStyle>
          <a:p>
            <a:pPr marL="0" indent="0">
              <a:buNone/>
              <a:defRPr/>
            </a:pPr>
            <a:endParaRPr lang="en-US" altLang="zh-CN" sz="2400" kern="0" dirty="0"/>
          </a:p>
        </p:txBody>
      </p:sp>
      <p:graphicFrame>
        <p:nvGraphicFramePr>
          <p:cNvPr id="10244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26679317"/>
              </p:ext>
            </p:extLst>
          </p:nvPr>
        </p:nvGraphicFramePr>
        <p:xfrm>
          <a:off x="1752600" y="3306404"/>
          <a:ext cx="1638300" cy="695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6" name="公式" r:id="rId4" imgW="927000" imgH="393480" progId="Equation.3">
                  <p:embed/>
                </p:oleObj>
              </mc:Choice>
              <mc:Fallback>
                <p:oleObj name="公式" r:id="rId4" imgW="927000" imgH="39348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2600" y="3306404"/>
                        <a:ext cx="1638300" cy="695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49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95764938"/>
              </p:ext>
            </p:extLst>
          </p:nvPr>
        </p:nvGraphicFramePr>
        <p:xfrm>
          <a:off x="5052381" y="3392442"/>
          <a:ext cx="1027455" cy="6777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7" name="公式" r:id="rId6" imgW="596641" imgH="393529" progId="Equation.3">
                  <p:embed/>
                </p:oleObj>
              </mc:Choice>
              <mc:Fallback>
                <p:oleObj name="公式" r:id="rId6" imgW="596641" imgH="393529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52381" y="3392442"/>
                        <a:ext cx="1027455" cy="67779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文本框 6"/>
          <p:cNvSpPr txBox="1"/>
          <p:nvPr/>
        </p:nvSpPr>
        <p:spPr>
          <a:xfrm>
            <a:off x="8077200" y="3546675"/>
            <a:ext cx="13716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M=</a:t>
            </a:r>
            <a:r>
              <a:rPr lang="en-US" altLang="zh-CN" sz="2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kS</a:t>
            </a:r>
            <a:endParaRPr lang="zh-CN" altLang="en-US" sz="2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2" name="图示 11"/>
          <p:cNvGraphicFramePr/>
          <p:nvPr>
            <p:extLst>
              <p:ext uri="{D42A27DB-BD31-4B8C-83A1-F6EECF244321}">
                <p14:modId xmlns:p14="http://schemas.microsoft.com/office/powerpoint/2010/main" val="3823608268"/>
              </p:ext>
            </p:extLst>
          </p:nvPr>
        </p:nvGraphicFramePr>
        <p:xfrm>
          <a:off x="1502108" y="1444267"/>
          <a:ext cx="8128000" cy="22097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</p:cSld>
  <p:clrMapOvr>
    <a:masterClrMapping/>
  </p:clrMapOvr>
  <p:transition spd="med">
    <p:push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556" y="2362200"/>
            <a:ext cx="4160520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内容占位符 5"/>
          <p:cNvSpPr>
            <a:spLocks noGrp="1"/>
          </p:cNvSpPr>
          <p:nvPr>
            <p:ph sz="quarter" idx="11"/>
          </p:nvPr>
        </p:nvSpPr>
        <p:spPr>
          <a:xfrm>
            <a:off x="6395452" y="1929220"/>
            <a:ext cx="5376333" cy="4300785"/>
          </a:xfrm>
        </p:spPr>
        <p:txBody>
          <a:bodyPr/>
          <a:lstStyle/>
          <a:p>
            <a:pPr>
              <a:buFont typeface="Wingdings" panose="05000000000000000000" pitchFamily="2" charset="2"/>
              <a:buChar char="n"/>
            </a:pPr>
            <a:r>
              <a:rPr lang="zh-CN" altLang="en-US" dirty="0"/>
              <a:t>以直线电流产生的磁场为例</a:t>
            </a: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空间互感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zh-CN" altLang="en-US" dirty="0"/>
              <a:t>大小的估算</a:t>
            </a:r>
          </a:p>
        </p:txBody>
      </p:sp>
      <p:sp>
        <p:nvSpPr>
          <p:cNvPr id="2" name="标题 1"/>
          <p:cNvSpPr txBox="1">
            <a:spLocks/>
          </p:cNvSpPr>
          <p:nvPr/>
        </p:nvSpPr>
        <p:spPr>
          <a:xfrm>
            <a:off x="1524000" y="179389"/>
            <a:ext cx="9144000" cy="688975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charset="0"/>
                <a:ea typeface="华文新魏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charset="0"/>
                <a:ea typeface="华文新魏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charset="0"/>
                <a:ea typeface="华文新魏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charset="0"/>
                <a:ea typeface="华文新魏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charset="0"/>
                <a:ea typeface="华文新魏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charset="0"/>
                <a:ea typeface="华文新魏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charset="0"/>
                <a:ea typeface="华文新魏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charset="0"/>
                <a:ea typeface="华文新魏" pitchFamily="2" charset="-122"/>
              </a:defRPr>
            </a:lvl9pPr>
          </a:lstStyle>
          <a:p>
            <a:pPr>
              <a:defRPr/>
            </a:pPr>
            <a:endParaRPr lang="zh-CN" altLang="en-US" kern="0" dirty="0"/>
          </a:p>
        </p:txBody>
      </p:sp>
      <p:sp>
        <p:nvSpPr>
          <p:cNvPr id="3" name="内容占位符 2"/>
          <p:cNvSpPr txBox="1">
            <a:spLocks/>
          </p:cNvSpPr>
          <p:nvPr/>
        </p:nvSpPr>
        <p:spPr>
          <a:xfrm>
            <a:off x="762000" y="5181600"/>
            <a:ext cx="4854575" cy="517525"/>
          </a:xfrm>
          <a:prstGeom prst="rect">
            <a:avLst/>
          </a:prstGeom>
        </p:spPr>
        <p:txBody>
          <a:bodyPr/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4"/>
              </a:buBlip>
              <a:defRPr sz="28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>
                <a:solidFill>
                  <a:srgbClr val="133984"/>
                </a:solidFill>
                <a:latin typeface="+mn-lt"/>
                <a:ea typeface="+mn-ea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宋体" charset="-122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宋体" charset="-122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宋体" charset="-122"/>
              </a:defRPr>
            </a:lvl5pPr>
            <a:lvl6pPr marL="2595563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宋体" charset="-122"/>
              </a:defRPr>
            </a:lvl6pPr>
            <a:lvl7pPr marL="3052763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宋体" charset="-122"/>
              </a:defRPr>
            </a:lvl7pPr>
            <a:lvl8pPr marL="3509963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宋体" charset="-122"/>
              </a:defRPr>
            </a:lvl8pPr>
            <a:lvl9pPr marL="3967163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宋体" charset="-122"/>
              </a:defRPr>
            </a:lvl9pPr>
          </a:lstStyle>
          <a:p>
            <a:pPr marL="0" indent="0">
              <a:buNone/>
              <a:defRPr/>
            </a:pPr>
            <a:r>
              <a:rPr lang="zh-CN" altLang="en-US" sz="2400" kern="0" dirty="0"/>
              <a:t>直线电流</a:t>
            </a:r>
            <a:r>
              <a:rPr lang="en-US" altLang="zh-CN" sz="24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zh-CN" altLang="en-US" sz="2400" kern="0" dirty="0"/>
              <a:t>对测量回路</a:t>
            </a:r>
            <a:r>
              <a:rPr lang="en-US" altLang="zh-CN" sz="2400" kern="0" dirty="0"/>
              <a:t>S</a:t>
            </a:r>
            <a:r>
              <a:rPr lang="zh-CN" altLang="en-US" sz="2400" kern="0" dirty="0"/>
              <a:t>的互感</a:t>
            </a:r>
          </a:p>
        </p:txBody>
      </p:sp>
      <p:graphicFrame>
        <p:nvGraphicFramePr>
          <p:cNvPr id="11269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67721344"/>
              </p:ext>
            </p:extLst>
          </p:nvPr>
        </p:nvGraphicFramePr>
        <p:xfrm>
          <a:off x="6629400" y="2520284"/>
          <a:ext cx="1162050" cy="800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61" name="公式" r:id="rId5" imgW="571320" imgH="393480" progId="Equation.3">
                  <p:embed/>
                </p:oleObj>
              </mc:Choice>
              <mc:Fallback>
                <p:oleObj name="公式" r:id="rId5" imgW="571320" imgH="39348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29400" y="2520284"/>
                        <a:ext cx="1162050" cy="800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270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86640694"/>
              </p:ext>
            </p:extLst>
          </p:nvPr>
        </p:nvGraphicFramePr>
        <p:xfrm>
          <a:off x="6592455" y="3605247"/>
          <a:ext cx="2374900" cy="800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62" name="公式" r:id="rId7" imgW="1168200" imgH="393480" progId="Equation.3">
                  <p:embed/>
                </p:oleObj>
              </mc:Choice>
              <mc:Fallback>
                <p:oleObj name="公式" r:id="rId7" imgW="1168200" imgH="39348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92455" y="3605247"/>
                        <a:ext cx="2374900" cy="800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271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46116910"/>
              </p:ext>
            </p:extLst>
          </p:nvPr>
        </p:nvGraphicFramePr>
        <p:xfrm>
          <a:off x="6592888" y="4587875"/>
          <a:ext cx="4543425" cy="852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63" name="公式" r:id="rId9" imgW="2234880" imgH="419040" progId="Equation.3">
                  <p:embed/>
                </p:oleObj>
              </mc:Choice>
              <mc:Fallback>
                <p:oleObj name="公式" r:id="rId9" imgW="2234880" imgH="41904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92888" y="4587875"/>
                        <a:ext cx="4543425" cy="852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push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目录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3503712" y="1736812"/>
            <a:ext cx="5460930" cy="472042"/>
            <a:chOff x="1841535" y="1274734"/>
            <a:chExt cx="5460930" cy="472042"/>
          </a:xfrm>
        </p:grpSpPr>
        <p:grpSp>
          <p:nvGrpSpPr>
            <p:cNvPr id="29" name="组合 28"/>
            <p:cNvGrpSpPr/>
            <p:nvPr/>
          </p:nvGrpSpPr>
          <p:grpSpPr>
            <a:xfrm>
              <a:off x="1841535" y="1303550"/>
              <a:ext cx="843427" cy="443226"/>
              <a:chOff x="666810" y="2586037"/>
              <a:chExt cx="468000" cy="245937"/>
            </a:xfrm>
          </p:grpSpPr>
          <p:sp>
            <p:nvSpPr>
              <p:cNvPr id="32" name="Freeform 10"/>
              <p:cNvSpPr>
                <a:spLocks/>
              </p:cNvSpPr>
              <p:nvPr userDrawn="1"/>
            </p:nvSpPr>
            <p:spPr bwMode="auto">
              <a:xfrm>
                <a:off x="666810" y="2621442"/>
                <a:ext cx="468000" cy="190800"/>
              </a:xfrm>
              <a:custGeom>
                <a:avLst/>
                <a:gdLst>
                  <a:gd name="T0" fmla="*/ 3120 w 3800"/>
                  <a:gd name="T1" fmla="*/ 0 h 1532"/>
                  <a:gd name="T2" fmla="*/ 682 w 3800"/>
                  <a:gd name="T3" fmla="*/ 0 h 1532"/>
                  <a:gd name="T4" fmla="*/ 682 w 3800"/>
                  <a:gd name="T5" fmla="*/ 284 h 1532"/>
                  <a:gd name="T6" fmla="*/ 0 w 3800"/>
                  <a:gd name="T7" fmla="*/ 766 h 1532"/>
                  <a:gd name="T8" fmla="*/ 682 w 3800"/>
                  <a:gd name="T9" fmla="*/ 1248 h 1532"/>
                  <a:gd name="T10" fmla="*/ 682 w 3800"/>
                  <a:gd name="T11" fmla="*/ 1532 h 1532"/>
                  <a:gd name="T12" fmla="*/ 3120 w 3800"/>
                  <a:gd name="T13" fmla="*/ 1532 h 1532"/>
                  <a:gd name="T14" fmla="*/ 3120 w 3800"/>
                  <a:gd name="T15" fmla="*/ 1248 h 1532"/>
                  <a:gd name="T16" fmla="*/ 3800 w 3800"/>
                  <a:gd name="T17" fmla="*/ 766 h 1532"/>
                  <a:gd name="T18" fmla="*/ 3120 w 3800"/>
                  <a:gd name="T19" fmla="*/ 284 h 1532"/>
                  <a:gd name="T20" fmla="*/ 3120 w 3800"/>
                  <a:gd name="T21" fmla="*/ 0 h 15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800" h="1532">
                    <a:moveTo>
                      <a:pt x="3120" y="0"/>
                    </a:moveTo>
                    <a:lnTo>
                      <a:pt x="682" y="0"/>
                    </a:lnTo>
                    <a:lnTo>
                      <a:pt x="682" y="284"/>
                    </a:lnTo>
                    <a:lnTo>
                      <a:pt x="0" y="766"/>
                    </a:lnTo>
                    <a:lnTo>
                      <a:pt x="682" y="1248"/>
                    </a:lnTo>
                    <a:lnTo>
                      <a:pt x="682" y="1532"/>
                    </a:lnTo>
                    <a:lnTo>
                      <a:pt x="3120" y="1532"/>
                    </a:lnTo>
                    <a:lnTo>
                      <a:pt x="3120" y="1248"/>
                    </a:lnTo>
                    <a:lnTo>
                      <a:pt x="3800" y="766"/>
                    </a:lnTo>
                    <a:lnTo>
                      <a:pt x="3120" y="284"/>
                    </a:lnTo>
                    <a:lnTo>
                      <a:pt x="312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3200" b="1" i="0" u="none" strike="noStrike" kern="1200" cap="none" spc="0" normalizeH="0" baseline="0" noProof="0">
                  <a:ln>
                    <a:noFill/>
                  </a:ln>
                  <a:solidFill>
                    <a:srgbClr val="133984"/>
                  </a:solidFill>
                  <a:effectLst/>
                  <a:uLnTx/>
                  <a:uFillTx/>
                  <a:latin typeface="Arial" panose="020B0604020202020204" pitchFamily="34" charset="0"/>
                  <a:ea typeface="黑体" panose="02010609060101010101" pitchFamily="49" charset="-122"/>
                  <a:cs typeface="+mn-cs"/>
                </a:endParaRPr>
              </a:p>
            </p:txBody>
          </p:sp>
          <p:sp>
            <p:nvSpPr>
              <p:cNvPr id="33" name="文本框 32"/>
              <p:cNvSpPr txBox="1"/>
              <p:nvPr userDrawn="1"/>
            </p:nvSpPr>
            <p:spPr>
              <a:xfrm>
                <a:off x="794494" y="2586037"/>
                <a:ext cx="212633" cy="245937"/>
              </a:xfrm>
              <a:prstGeom prst="rect">
                <a:avLst/>
              </a:prstGeom>
              <a:noFill/>
            </p:spPr>
            <p:txBody>
              <a:bodyPr wrap="none" rtlCol="0" anchor="ctr">
                <a:no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1</a:t>
                </a:r>
                <a:endPara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cxnSp>
          <p:nvCxnSpPr>
            <p:cNvPr id="30" name="直接连接符 29"/>
            <p:cNvCxnSpPr>
              <a:stCxn id="32" idx="6"/>
            </p:cNvCxnSpPr>
            <p:nvPr/>
          </p:nvCxnSpPr>
          <p:spPr>
            <a:xfrm>
              <a:off x="2534033" y="1711215"/>
              <a:ext cx="4500000" cy="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文本框 30"/>
            <p:cNvSpPr txBox="1"/>
            <p:nvPr/>
          </p:nvSpPr>
          <p:spPr>
            <a:xfrm>
              <a:off x="2915073" y="1274734"/>
              <a:ext cx="43873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eaLnBrk="1" hangingPunct="1">
                <a:defRPr/>
              </a:pPr>
              <a:r>
                <a:rPr kumimoji="1" lang="zh-CN" altLang="en-US" sz="2400" dirty="0">
                  <a:solidFill>
                    <a:srgbClr val="004098"/>
                  </a:solidFill>
                  <a:latin typeface="Tahoma" pitchFamily="34" charset="0"/>
                </a:rPr>
                <a:t>电容耦合及其抗干扰对策</a:t>
              </a: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3503712" y="2333574"/>
            <a:ext cx="5460930" cy="472042"/>
            <a:chOff x="1841535" y="2194707"/>
            <a:chExt cx="5460930" cy="472042"/>
          </a:xfrm>
        </p:grpSpPr>
        <p:grpSp>
          <p:nvGrpSpPr>
            <p:cNvPr id="24" name="组合 23"/>
            <p:cNvGrpSpPr/>
            <p:nvPr/>
          </p:nvGrpSpPr>
          <p:grpSpPr>
            <a:xfrm>
              <a:off x="1841535" y="2223523"/>
              <a:ext cx="843427" cy="443226"/>
              <a:chOff x="666810" y="2586037"/>
              <a:chExt cx="468000" cy="245937"/>
            </a:xfrm>
          </p:grpSpPr>
          <p:sp>
            <p:nvSpPr>
              <p:cNvPr id="27" name="Freeform 10"/>
              <p:cNvSpPr>
                <a:spLocks/>
              </p:cNvSpPr>
              <p:nvPr userDrawn="1"/>
            </p:nvSpPr>
            <p:spPr bwMode="auto">
              <a:xfrm>
                <a:off x="666810" y="2621442"/>
                <a:ext cx="468000" cy="190800"/>
              </a:xfrm>
              <a:custGeom>
                <a:avLst/>
                <a:gdLst>
                  <a:gd name="T0" fmla="*/ 3120 w 3800"/>
                  <a:gd name="T1" fmla="*/ 0 h 1532"/>
                  <a:gd name="T2" fmla="*/ 682 w 3800"/>
                  <a:gd name="T3" fmla="*/ 0 h 1532"/>
                  <a:gd name="T4" fmla="*/ 682 w 3800"/>
                  <a:gd name="T5" fmla="*/ 284 h 1532"/>
                  <a:gd name="T6" fmla="*/ 0 w 3800"/>
                  <a:gd name="T7" fmla="*/ 766 h 1532"/>
                  <a:gd name="T8" fmla="*/ 682 w 3800"/>
                  <a:gd name="T9" fmla="*/ 1248 h 1532"/>
                  <a:gd name="T10" fmla="*/ 682 w 3800"/>
                  <a:gd name="T11" fmla="*/ 1532 h 1532"/>
                  <a:gd name="T12" fmla="*/ 3120 w 3800"/>
                  <a:gd name="T13" fmla="*/ 1532 h 1532"/>
                  <a:gd name="T14" fmla="*/ 3120 w 3800"/>
                  <a:gd name="T15" fmla="*/ 1248 h 1532"/>
                  <a:gd name="T16" fmla="*/ 3800 w 3800"/>
                  <a:gd name="T17" fmla="*/ 766 h 1532"/>
                  <a:gd name="T18" fmla="*/ 3120 w 3800"/>
                  <a:gd name="T19" fmla="*/ 284 h 1532"/>
                  <a:gd name="T20" fmla="*/ 3120 w 3800"/>
                  <a:gd name="T21" fmla="*/ 0 h 15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800" h="1532">
                    <a:moveTo>
                      <a:pt x="3120" y="0"/>
                    </a:moveTo>
                    <a:lnTo>
                      <a:pt x="682" y="0"/>
                    </a:lnTo>
                    <a:lnTo>
                      <a:pt x="682" y="284"/>
                    </a:lnTo>
                    <a:lnTo>
                      <a:pt x="0" y="766"/>
                    </a:lnTo>
                    <a:lnTo>
                      <a:pt x="682" y="1248"/>
                    </a:lnTo>
                    <a:lnTo>
                      <a:pt x="682" y="1532"/>
                    </a:lnTo>
                    <a:lnTo>
                      <a:pt x="3120" y="1532"/>
                    </a:lnTo>
                    <a:lnTo>
                      <a:pt x="3120" y="1248"/>
                    </a:lnTo>
                    <a:lnTo>
                      <a:pt x="3800" y="766"/>
                    </a:lnTo>
                    <a:lnTo>
                      <a:pt x="3120" y="284"/>
                    </a:lnTo>
                    <a:lnTo>
                      <a:pt x="312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3200" b="1" i="0" u="none" strike="noStrike" kern="1200" cap="none" spc="0" normalizeH="0" baseline="0" noProof="0">
                  <a:ln>
                    <a:noFill/>
                  </a:ln>
                  <a:solidFill>
                    <a:srgbClr val="133984"/>
                  </a:solidFill>
                  <a:effectLst/>
                  <a:uLnTx/>
                  <a:uFillTx/>
                  <a:latin typeface="Arial" panose="020B0604020202020204" pitchFamily="34" charset="0"/>
                  <a:ea typeface="黑体" panose="02010609060101010101" pitchFamily="49" charset="-122"/>
                  <a:cs typeface="+mn-cs"/>
                </a:endParaRPr>
              </a:p>
            </p:txBody>
          </p:sp>
          <p:sp>
            <p:nvSpPr>
              <p:cNvPr id="28" name="文本框 27"/>
              <p:cNvSpPr txBox="1"/>
              <p:nvPr userDrawn="1"/>
            </p:nvSpPr>
            <p:spPr>
              <a:xfrm>
                <a:off x="794494" y="2586037"/>
                <a:ext cx="212633" cy="245937"/>
              </a:xfrm>
              <a:prstGeom prst="rect">
                <a:avLst/>
              </a:prstGeom>
              <a:noFill/>
            </p:spPr>
            <p:txBody>
              <a:bodyPr wrap="none" rtlCol="0" anchor="ctr">
                <a:no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2</a:t>
                </a:r>
                <a:endPara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cxnSp>
          <p:nvCxnSpPr>
            <p:cNvPr id="25" name="直接连接符 24"/>
            <p:cNvCxnSpPr>
              <a:stCxn id="27" idx="6"/>
            </p:cNvCxnSpPr>
            <p:nvPr/>
          </p:nvCxnSpPr>
          <p:spPr>
            <a:xfrm>
              <a:off x="2534033" y="2631188"/>
              <a:ext cx="4500000" cy="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文本框 25"/>
            <p:cNvSpPr txBox="1"/>
            <p:nvPr/>
          </p:nvSpPr>
          <p:spPr>
            <a:xfrm>
              <a:off x="2915073" y="2194707"/>
              <a:ext cx="43873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zh-CN" altLang="en-US" sz="2400" dirty="0"/>
                <a:t>磁场耦合及其抗干扰对策</a:t>
              </a: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3503712" y="2930336"/>
            <a:ext cx="5460930" cy="472042"/>
            <a:chOff x="1841535" y="3114680"/>
            <a:chExt cx="5460930" cy="472042"/>
          </a:xfrm>
        </p:grpSpPr>
        <p:grpSp>
          <p:nvGrpSpPr>
            <p:cNvPr id="19" name="组合 18"/>
            <p:cNvGrpSpPr/>
            <p:nvPr/>
          </p:nvGrpSpPr>
          <p:grpSpPr>
            <a:xfrm>
              <a:off x="1841535" y="3143496"/>
              <a:ext cx="843427" cy="443226"/>
              <a:chOff x="666810" y="2586037"/>
              <a:chExt cx="468000" cy="245937"/>
            </a:xfrm>
          </p:grpSpPr>
          <p:sp>
            <p:nvSpPr>
              <p:cNvPr id="22" name="Freeform 10"/>
              <p:cNvSpPr>
                <a:spLocks/>
              </p:cNvSpPr>
              <p:nvPr userDrawn="1"/>
            </p:nvSpPr>
            <p:spPr bwMode="auto">
              <a:xfrm>
                <a:off x="666810" y="2621442"/>
                <a:ext cx="468000" cy="190800"/>
              </a:xfrm>
              <a:custGeom>
                <a:avLst/>
                <a:gdLst>
                  <a:gd name="T0" fmla="*/ 3120 w 3800"/>
                  <a:gd name="T1" fmla="*/ 0 h 1532"/>
                  <a:gd name="T2" fmla="*/ 682 w 3800"/>
                  <a:gd name="T3" fmla="*/ 0 h 1532"/>
                  <a:gd name="T4" fmla="*/ 682 w 3800"/>
                  <a:gd name="T5" fmla="*/ 284 h 1532"/>
                  <a:gd name="T6" fmla="*/ 0 w 3800"/>
                  <a:gd name="T7" fmla="*/ 766 h 1532"/>
                  <a:gd name="T8" fmla="*/ 682 w 3800"/>
                  <a:gd name="T9" fmla="*/ 1248 h 1532"/>
                  <a:gd name="T10" fmla="*/ 682 w 3800"/>
                  <a:gd name="T11" fmla="*/ 1532 h 1532"/>
                  <a:gd name="T12" fmla="*/ 3120 w 3800"/>
                  <a:gd name="T13" fmla="*/ 1532 h 1532"/>
                  <a:gd name="T14" fmla="*/ 3120 w 3800"/>
                  <a:gd name="T15" fmla="*/ 1248 h 1532"/>
                  <a:gd name="T16" fmla="*/ 3800 w 3800"/>
                  <a:gd name="T17" fmla="*/ 766 h 1532"/>
                  <a:gd name="T18" fmla="*/ 3120 w 3800"/>
                  <a:gd name="T19" fmla="*/ 284 h 1532"/>
                  <a:gd name="T20" fmla="*/ 3120 w 3800"/>
                  <a:gd name="T21" fmla="*/ 0 h 15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800" h="1532">
                    <a:moveTo>
                      <a:pt x="3120" y="0"/>
                    </a:moveTo>
                    <a:lnTo>
                      <a:pt x="682" y="0"/>
                    </a:lnTo>
                    <a:lnTo>
                      <a:pt x="682" y="284"/>
                    </a:lnTo>
                    <a:lnTo>
                      <a:pt x="0" y="766"/>
                    </a:lnTo>
                    <a:lnTo>
                      <a:pt x="682" y="1248"/>
                    </a:lnTo>
                    <a:lnTo>
                      <a:pt x="682" y="1532"/>
                    </a:lnTo>
                    <a:lnTo>
                      <a:pt x="3120" y="1532"/>
                    </a:lnTo>
                    <a:lnTo>
                      <a:pt x="3120" y="1248"/>
                    </a:lnTo>
                    <a:lnTo>
                      <a:pt x="3800" y="766"/>
                    </a:lnTo>
                    <a:lnTo>
                      <a:pt x="3120" y="284"/>
                    </a:lnTo>
                    <a:lnTo>
                      <a:pt x="312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3200" b="1" i="0" u="none" strike="noStrike" kern="1200" cap="none" spc="0" normalizeH="0" baseline="0" noProof="0">
                  <a:ln>
                    <a:noFill/>
                  </a:ln>
                  <a:solidFill>
                    <a:srgbClr val="133984"/>
                  </a:solidFill>
                  <a:effectLst/>
                  <a:uLnTx/>
                  <a:uFillTx/>
                  <a:latin typeface="Arial" panose="020B0604020202020204" pitchFamily="34" charset="0"/>
                  <a:ea typeface="黑体" panose="02010609060101010101" pitchFamily="49" charset="-122"/>
                  <a:cs typeface="+mn-cs"/>
                </a:endParaRPr>
              </a:p>
            </p:txBody>
          </p:sp>
          <p:sp>
            <p:nvSpPr>
              <p:cNvPr id="23" name="文本框 22"/>
              <p:cNvSpPr txBox="1"/>
              <p:nvPr userDrawn="1"/>
            </p:nvSpPr>
            <p:spPr>
              <a:xfrm>
                <a:off x="794494" y="2586037"/>
                <a:ext cx="212633" cy="245937"/>
              </a:xfrm>
              <a:prstGeom prst="rect">
                <a:avLst/>
              </a:prstGeom>
              <a:noFill/>
            </p:spPr>
            <p:txBody>
              <a:bodyPr wrap="none" rtlCol="0" anchor="ctr">
                <a:no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3</a:t>
                </a:r>
                <a:endPara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cxnSp>
          <p:nvCxnSpPr>
            <p:cNvPr id="20" name="直接连接符 19"/>
            <p:cNvCxnSpPr>
              <a:stCxn id="22" idx="6"/>
            </p:cNvCxnSpPr>
            <p:nvPr/>
          </p:nvCxnSpPr>
          <p:spPr>
            <a:xfrm>
              <a:off x="2534033" y="3551161"/>
              <a:ext cx="4500000" cy="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文本框 20"/>
            <p:cNvSpPr txBox="1"/>
            <p:nvPr/>
          </p:nvSpPr>
          <p:spPr>
            <a:xfrm>
              <a:off x="2915073" y="3114680"/>
              <a:ext cx="43873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zh-CN" altLang="en-US" sz="2400" dirty="0"/>
                <a:t>共阻抗耦合及抗干扰对策</a:t>
              </a: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3503712" y="3523816"/>
            <a:ext cx="5460930" cy="472042"/>
            <a:chOff x="1841535" y="1274734"/>
            <a:chExt cx="5460930" cy="472042"/>
          </a:xfrm>
        </p:grpSpPr>
        <p:grpSp>
          <p:nvGrpSpPr>
            <p:cNvPr id="14" name="组合 13"/>
            <p:cNvGrpSpPr/>
            <p:nvPr/>
          </p:nvGrpSpPr>
          <p:grpSpPr>
            <a:xfrm>
              <a:off x="1841535" y="1303550"/>
              <a:ext cx="843427" cy="443226"/>
              <a:chOff x="666810" y="2586037"/>
              <a:chExt cx="468000" cy="245937"/>
            </a:xfrm>
          </p:grpSpPr>
          <p:sp>
            <p:nvSpPr>
              <p:cNvPr id="17" name="Freeform 10"/>
              <p:cNvSpPr>
                <a:spLocks/>
              </p:cNvSpPr>
              <p:nvPr userDrawn="1"/>
            </p:nvSpPr>
            <p:spPr bwMode="auto">
              <a:xfrm>
                <a:off x="666810" y="2621442"/>
                <a:ext cx="468000" cy="190800"/>
              </a:xfrm>
              <a:custGeom>
                <a:avLst/>
                <a:gdLst>
                  <a:gd name="T0" fmla="*/ 3120 w 3800"/>
                  <a:gd name="T1" fmla="*/ 0 h 1532"/>
                  <a:gd name="T2" fmla="*/ 682 w 3800"/>
                  <a:gd name="T3" fmla="*/ 0 h 1532"/>
                  <a:gd name="T4" fmla="*/ 682 w 3800"/>
                  <a:gd name="T5" fmla="*/ 284 h 1532"/>
                  <a:gd name="T6" fmla="*/ 0 w 3800"/>
                  <a:gd name="T7" fmla="*/ 766 h 1532"/>
                  <a:gd name="T8" fmla="*/ 682 w 3800"/>
                  <a:gd name="T9" fmla="*/ 1248 h 1532"/>
                  <a:gd name="T10" fmla="*/ 682 w 3800"/>
                  <a:gd name="T11" fmla="*/ 1532 h 1532"/>
                  <a:gd name="T12" fmla="*/ 3120 w 3800"/>
                  <a:gd name="T13" fmla="*/ 1532 h 1532"/>
                  <a:gd name="T14" fmla="*/ 3120 w 3800"/>
                  <a:gd name="T15" fmla="*/ 1248 h 1532"/>
                  <a:gd name="T16" fmla="*/ 3800 w 3800"/>
                  <a:gd name="T17" fmla="*/ 766 h 1532"/>
                  <a:gd name="T18" fmla="*/ 3120 w 3800"/>
                  <a:gd name="T19" fmla="*/ 284 h 1532"/>
                  <a:gd name="T20" fmla="*/ 3120 w 3800"/>
                  <a:gd name="T21" fmla="*/ 0 h 15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800" h="1532">
                    <a:moveTo>
                      <a:pt x="3120" y="0"/>
                    </a:moveTo>
                    <a:lnTo>
                      <a:pt x="682" y="0"/>
                    </a:lnTo>
                    <a:lnTo>
                      <a:pt x="682" y="284"/>
                    </a:lnTo>
                    <a:lnTo>
                      <a:pt x="0" y="766"/>
                    </a:lnTo>
                    <a:lnTo>
                      <a:pt x="682" y="1248"/>
                    </a:lnTo>
                    <a:lnTo>
                      <a:pt x="682" y="1532"/>
                    </a:lnTo>
                    <a:lnTo>
                      <a:pt x="3120" y="1532"/>
                    </a:lnTo>
                    <a:lnTo>
                      <a:pt x="3120" y="1248"/>
                    </a:lnTo>
                    <a:lnTo>
                      <a:pt x="3800" y="766"/>
                    </a:lnTo>
                    <a:lnTo>
                      <a:pt x="3120" y="284"/>
                    </a:lnTo>
                    <a:lnTo>
                      <a:pt x="312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3200" b="1" i="0" u="none" strike="noStrike" kern="1200" cap="none" spc="0" normalizeH="0" baseline="0" noProof="0">
                  <a:ln>
                    <a:noFill/>
                  </a:ln>
                  <a:solidFill>
                    <a:srgbClr val="133984"/>
                  </a:solidFill>
                  <a:effectLst/>
                  <a:uLnTx/>
                  <a:uFillTx/>
                  <a:latin typeface="Arial" panose="020B0604020202020204" pitchFamily="34" charset="0"/>
                  <a:ea typeface="黑体" panose="02010609060101010101" pitchFamily="49" charset="-122"/>
                  <a:cs typeface="+mn-cs"/>
                </a:endParaRPr>
              </a:p>
            </p:txBody>
          </p:sp>
          <p:sp>
            <p:nvSpPr>
              <p:cNvPr id="18" name="文本框 17"/>
              <p:cNvSpPr txBox="1"/>
              <p:nvPr userDrawn="1"/>
            </p:nvSpPr>
            <p:spPr>
              <a:xfrm>
                <a:off x="794494" y="2586037"/>
                <a:ext cx="212633" cy="245937"/>
              </a:xfrm>
              <a:prstGeom prst="rect">
                <a:avLst/>
              </a:prstGeom>
              <a:noFill/>
            </p:spPr>
            <p:txBody>
              <a:bodyPr wrap="none" rtlCol="0" anchor="ctr">
                <a:no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b="1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4</a:t>
                </a:r>
                <a:endPara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cxnSp>
          <p:nvCxnSpPr>
            <p:cNvPr id="15" name="直接连接符 14"/>
            <p:cNvCxnSpPr>
              <a:stCxn id="17" idx="6"/>
            </p:cNvCxnSpPr>
            <p:nvPr/>
          </p:nvCxnSpPr>
          <p:spPr>
            <a:xfrm>
              <a:off x="2534033" y="1711215"/>
              <a:ext cx="4500000" cy="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文本框 15"/>
            <p:cNvSpPr txBox="1"/>
            <p:nvPr/>
          </p:nvSpPr>
          <p:spPr>
            <a:xfrm>
              <a:off x="2915073" y="1274734"/>
              <a:ext cx="43873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eaLnBrk="1" hangingPunct="1">
                <a:defRPr/>
              </a:pPr>
              <a:r>
                <a:rPr kumimoji="1" lang="zh-CN" altLang="en-US" sz="2400" dirty="0">
                  <a:solidFill>
                    <a:srgbClr val="004098"/>
                  </a:solidFill>
                  <a:latin typeface="Tahoma" pitchFamily="34" charset="0"/>
                </a:rPr>
                <a:t>共模干扰及其对策</a:t>
              </a: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3503712" y="4120578"/>
            <a:ext cx="5460930" cy="472042"/>
            <a:chOff x="1841535" y="2194707"/>
            <a:chExt cx="5460930" cy="472042"/>
          </a:xfrm>
        </p:grpSpPr>
        <p:grpSp>
          <p:nvGrpSpPr>
            <p:cNvPr id="9" name="组合 8"/>
            <p:cNvGrpSpPr/>
            <p:nvPr/>
          </p:nvGrpSpPr>
          <p:grpSpPr>
            <a:xfrm>
              <a:off x="1841535" y="2223523"/>
              <a:ext cx="843427" cy="443226"/>
              <a:chOff x="666810" y="2586037"/>
              <a:chExt cx="468000" cy="245937"/>
            </a:xfrm>
          </p:grpSpPr>
          <p:sp>
            <p:nvSpPr>
              <p:cNvPr id="12" name="Freeform 10"/>
              <p:cNvSpPr>
                <a:spLocks/>
              </p:cNvSpPr>
              <p:nvPr userDrawn="1"/>
            </p:nvSpPr>
            <p:spPr bwMode="auto">
              <a:xfrm>
                <a:off x="666810" y="2621442"/>
                <a:ext cx="468000" cy="190800"/>
              </a:xfrm>
              <a:custGeom>
                <a:avLst/>
                <a:gdLst>
                  <a:gd name="T0" fmla="*/ 3120 w 3800"/>
                  <a:gd name="T1" fmla="*/ 0 h 1532"/>
                  <a:gd name="T2" fmla="*/ 682 w 3800"/>
                  <a:gd name="T3" fmla="*/ 0 h 1532"/>
                  <a:gd name="T4" fmla="*/ 682 w 3800"/>
                  <a:gd name="T5" fmla="*/ 284 h 1532"/>
                  <a:gd name="T6" fmla="*/ 0 w 3800"/>
                  <a:gd name="T7" fmla="*/ 766 h 1532"/>
                  <a:gd name="T8" fmla="*/ 682 w 3800"/>
                  <a:gd name="T9" fmla="*/ 1248 h 1532"/>
                  <a:gd name="T10" fmla="*/ 682 w 3800"/>
                  <a:gd name="T11" fmla="*/ 1532 h 1532"/>
                  <a:gd name="T12" fmla="*/ 3120 w 3800"/>
                  <a:gd name="T13" fmla="*/ 1532 h 1532"/>
                  <a:gd name="T14" fmla="*/ 3120 w 3800"/>
                  <a:gd name="T15" fmla="*/ 1248 h 1532"/>
                  <a:gd name="T16" fmla="*/ 3800 w 3800"/>
                  <a:gd name="T17" fmla="*/ 766 h 1532"/>
                  <a:gd name="T18" fmla="*/ 3120 w 3800"/>
                  <a:gd name="T19" fmla="*/ 284 h 1532"/>
                  <a:gd name="T20" fmla="*/ 3120 w 3800"/>
                  <a:gd name="T21" fmla="*/ 0 h 15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800" h="1532">
                    <a:moveTo>
                      <a:pt x="3120" y="0"/>
                    </a:moveTo>
                    <a:lnTo>
                      <a:pt x="682" y="0"/>
                    </a:lnTo>
                    <a:lnTo>
                      <a:pt x="682" y="284"/>
                    </a:lnTo>
                    <a:lnTo>
                      <a:pt x="0" y="766"/>
                    </a:lnTo>
                    <a:lnTo>
                      <a:pt x="682" y="1248"/>
                    </a:lnTo>
                    <a:lnTo>
                      <a:pt x="682" y="1532"/>
                    </a:lnTo>
                    <a:lnTo>
                      <a:pt x="3120" y="1532"/>
                    </a:lnTo>
                    <a:lnTo>
                      <a:pt x="3120" y="1248"/>
                    </a:lnTo>
                    <a:lnTo>
                      <a:pt x="3800" y="766"/>
                    </a:lnTo>
                    <a:lnTo>
                      <a:pt x="3120" y="284"/>
                    </a:lnTo>
                    <a:lnTo>
                      <a:pt x="312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3200" b="1" i="0" u="none" strike="noStrike" kern="1200" cap="none" spc="0" normalizeH="0" baseline="0" noProof="0">
                  <a:ln>
                    <a:noFill/>
                  </a:ln>
                  <a:solidFill>
                    <a:srgbClr val="133984"/>
                  </a:solidFill>
                  <a:effectLst/>
                  <a:uLnTx/>
                  <a:uFillTx/>
                  <a:latin typeface="Arial" panose="020B0604020202020204" pitchFamily="34" charset="0"/>
                  <a:ea typeface="黑体" panose="02010609060101010101" pitchFamily="49" charset="-122"/>
                  <a:cs typeface="+mn-cs"/>
                </a:endParaRPr>
              </a:p>
            </p:txBody>
          </p:sp>
          <p:sp>
            <p:nvSpPr>
              <p:cNvPr id="13" name="文本框 12"/>
              <p:cNvSpPr txBox="1"/>
              <p:nvPr userDrawn="1"/>
            </p:nvSpPr>
            <p:spPr>
              <a:xfrm>
                <a:off x="794494" y="2586037"/>
                <a:ext cx="212633" cy="245937"/>
              </a:xfrm>
              <a:prstGeom prst="rect">
                <a:avLst/>
              </a:prstGeom>
              <a:noFill/>
            </p:spPr>
            <p:txBody>
              <a:bodyPr wrap="none" rtlCol="0" anchor="ctr">
                <a:no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b="1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5</a:t>
                </a:r>
                <a:endPara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cxnSp>
          <p:nvCxnSpPr>
            <p:cNvPr id="10" name="直接连接符 9"/>
            <p:cNvCxnSpPr>
              <a:stCxn id="12" idx="6"/>
            </p:cNvCxnSpPr>
            <p:nvPr/>
          </p:nvCxnSpPr>
          <p:spPr>
            <a:xfrm>
              <a:off x="2534033" y="2631188"/>
              <a:ext cx="4500000" cy="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文本框 10"/>
            <p:cNvSpPr txBox="1"/>
            <p:nvPr/>
          </p:nvSpPr>
          <p:spPr>
            <a:xfrm>
              <a:off x="2915073" y="2194707"/>
              <a:ext cx="43873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zh-CN" altLang="en-US" sz="2400" dirty="0"/>
                <a:t>测量系统输入级的两点接地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686020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目录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3503712" y="1736812"/>
            <a:ext cx="5460930" cy="472042"/>
            <a:chOff x="1841535" y="1274734"/>
            <a:chExt cx="5460930" cy="472042"/>
          </a:xfrm>
        </p:grpSpPr>
        <p:grpSp>
          <p:nvGrpSpPr>
            <p:cNvPr id="29" name="组合 28"/>
            <p:cNvGrpSpPr/>
            <p:nvPr/>
          </p:nvGrpSpPr>
          <p:grpSpPr>
            <a:xfrm>
              <a:off x="1841535" y="1303550"/>
              <a:ext cx="843427" cy="443226"/>
              <a:chOff x="666810" y="2586037"/>
              <a:chExt cx="468000" cy="245937"/>
            </a:xfrm>
          </p:grpSpPr>
          <p:sp>
            <p:nvSpPr>
              <p:cNvPr id="32" name="Freeform 10"/>
              <p:cNvSpPr>
                <a:spLocks/>
              </p:cNvSpPr>
              <p:nvPr userDrawn="1"/>
            </p:nvSpPr>
            <p:spPr bwMode="auto">
              <a:xfrm>
                <a:off x="666810" y="2621442"/>
                <a:ext cx="468000" cy="190800"/>
              </a:xfrm>
              <a:custGeom>
                <a:avLst/>
                <a:gdLst>
                  <a:gd name="T0" fmla="*/ 3120 w 3800"/>
                  <a:gd name="T1" fmla="*/ 0 h 1532"/>
                  <a:gd name="T2" fmla="*/ 682 w 3800"/>
                  <a:gd name="T3" fmla="*/ 0 h 1532"/>
                  <a:gd name="T4" fmla="*/ 682 w 3800"/>
                  <a:gd name="T5" fmla="*/ 284 h 1532"/>
                  <a:gd name="T6" fmla="*/ 0 w 3800"/>
                  <a:gd name="T7" fmla="*/ 766 h 1532"/>
                  <a:gd name="T8" fmla="*/ 682 w 3800"/>
                  <a:gd name="T9" fmla="*/ 1248 h 1532"/>
                  <a:gd name="T10" fmla="*/ 682 w 3800"/>
                  <a:gd name="T11" fmla="*/ 1532 h 1532"/>
                  <a:gd name="T12" fmla="*/ 3120 w 3800"/>
                  <a:gd name="T13" fmla="*/ 1532 h 1532"/>
                  <a:gd name="T14" fmla="*/ 3120 w 3800"/>
                  <a:gd name="T15" fmla="*/ 1248 h 1532"/>
                  <a:gd name="T16" fmla="*/ 3800 w 3800"/>
                  <a:gd name="T17" fmla="*/ 766 h 1532"/>
                  <a:gd name="T18" fmla="*/ 3120 w 3800"/>
                  <a:gd name="T19" fmla="*/ 284 h 1532"/>
                  <a:gd name="T20" fmla="*/ 3120 w 3800"/>
                  <a:gd name="T21" fmla="*/ 0 h 15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800" h="1532">
                    <a:moveTo>
                      <a:pt x="3120" y="0"/>
                    </a:moveTo>
                    <a:lnTo>
                      <a:pt x="682" y="0"/>
                    </a:lnTo>
                    <a:lnTo>
                      <a:pt x="682" y="284"/>
                    </a:lnTo>
                    <a:lnTo>
                      <a:pt x="0" y="766"/>
                    </a:lnTo>
                    <a:lnTo>
                      <a:pt x="682" y="1248"/>
                    </a:lnTo>
                    <a:lnTo>
                      <a:pt x="682" y="1532"/>
                    </a:lnTo>
                    <a:lnTo>
                      <a:pt x="3120" y="1532"/>
                    </a:lnTo>
                    <a:lnTo>
                      <a:pt x="3120" y="1248"/>
                    </a:lnTo>
                    <a:lnTo>
                      <a:pt x="3800" y="766"/>
                    </a:lnTo>
                    <a:lnTo>
                      <a:pt x="3120" y="284"/>
                    </a:lnTo>
                    <a:lnTo>
                      <a:pt x="312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3200" b="1" i="0" u="none" strike="noStrike" kern="1200" cap="none" spc="0" normalizeH="0" baseline="0" noProof="0">
                  <a:ln>
                    <a:noFill/>
                  </a:ln>
                  <a:solidFill>
                    <a:srgbClr val="133984"/>
                  </a:solidFill>
                  <a:effectLst/>
                  <a:uLnTx/>
                  <a:uFillTx/>
                  <a:latin typeface="Arial" panose="020B0604020202020204" pitchFamily="34" charset="0"/>
                  <a:ea typeface="黑体" panose="02010609060101010101" pitchFamily="49" charset="-122"/>
                  <a:cs typeface="+mn-cs"/>
                </a:endParaRPr>
              </a:p>
            </p:txBody>
          </p:sp>
          <p:sp>
            <p:nvSpPr>
              <p:cNvPr id="33" name="文本框 32"/>
              <p:cNvSpPr txBox="1"/>
              <p:nvPr userDrawn="1"/>
            </p:nvSpPr>
            <p:spPr>
              <a:xfrm>
                <a:off x="794494" y="2586037"/>
                <a:ext cx="212633" cy="245937"/>
              </a:xfrm>
              <a:prstGeom prst="rect">
                <a:avLst/>
              </a:prstGeom>
              <a:noFill/>
            </p:spPr>
            <p:txBody>
              <a:bodyPr wrap="none" rtlCol="0" anchor="ctr">
                <a:no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1</a:t>
                </a:r>
                <a:endPara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cxnSp>
          <p:nvCxnSpPr>
            <p:cNvPr id="30" name="直接连接符 29"/>
            <p:cNvCxnSpPr>
              <a:stCxn id="32" idx="6"/>
            </p:cNvCxnSpPr>
            <p:nvPr/>
          </p:nvCxnSpPr>
          <p:spPr>
            <a:xfrm>
              <a:off x="2534033" y="1711215"/>
              <a:ext cx="4500000" cy="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文本框 30"/>
            <p:cNvSpPr txBox="1"/>
            <p:nvPr/>
          </p:nvSpPr>
          <p:spPr>
            <a:xfrm>
              <a:off x="2915073" y="1274734"/>
              <a:ext cx="43873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eaLnBrk="1" hangingPunct="1">
                <a:defRPr/>
              </a:pPr>
              <a:r>
                <a:rPr kumimoji="1" lang="zh-CN" altLang="en-US" sz="2400" dirty="0">
                  <a:solidFill>
                    <a:srgbClr val="004098"/>
                  </a:solidFill>
                  <a:latin typeface="Tahoma" pitchFamily="34" charset="0"/>
                </a:rPr>
                <a:t>电容耦合及其抗干扰对策</a:t>
              </a: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3503712" y="2333574"/>
            <a:ext cx="5460930" cy="472042"/>
            <a:chOff x="1841535" y="2194707"/>
            <a:chExt cx="5460930" cy="472042"/>
          </a:xfrm>
        </p:grpSpPr>
        <p:grpSp>
          <p:nvGrpSpPr>
            <p:cNvPr id="24" name="组合 23"/>
            <p:cNvGrpSpPr/>
            <p:nvPr/>
          </p:nvGrpSpPr>
          <p:grpSpPr>
            <a:xfrm>
              <a:off x="1841535" y="2223523"/>
              <a:ext cx="843427" cy="443226"/>
              <a:chOff x="666810" y="2586037"/>
              <a:chExt cx="468000" cy="245937"/>
            </a:xfrm>
          </p:grpSpPr>
          <p:sp>
            <p:nvSpPr>
              <p:cNvPr id="27" name="Freeform 10"/>
              <p:cNvSpPr>
                <a:spLocks/>
              </p:cNvSpPr>
              <p:nvPr userDrawn="1"/>
            </p:nvSpPr>
            <p:spPr bwMode="auto">
              <a:xfrm>
                <a:off x="666810" y="2621442"/>
                <a:ext cx="468000" cy="190800"/>
              </a:xfrm>
              <a:custGeom>
                <a:avLst/>
                <a:gdLst>
                  <a:gd name="T0" fmla="*/ 3120 w 3800"/>
                  <a:gd name="T1" fmla="*/ 0 h 1532"/>
                  <a:gd name="T2" fmla="*/ 682 w 3800"/>
                  <a:gd name="T3" fmla="*/ 0 h 1532"/>
                  <a:gd name="T4" fmla="*/ 682 w 3800"/>
                  <a:gd name="T5" fmla="*/ 284 h 1532"/>
                  <a:gd name="T6" fmla="*/ 0 w 3800"/>
                  <a:gd name="T7" fmla="*/ 766 h 1532"/>
                  <a:gd name="T8" fmla="*/ 682 w 3800"/>
                  <a:gd name="T9" fmla="*/ 1248 h 1532"/>
                  <a:gd name="T10" fmla="*/ 682 w 3800"/>
                  <a:gd name="T11" fmla="*/ 1532 h 1532"/>
                  <a:gd name="T12" fmla="*/ 3120 w 3800"/>
                  <a:gd name="T13" fmla="*/ 1532 h 1532"/>
                  <a:gd name="T14" fmla="*/ 3120 w 3800"/>
                  <a:gd name="T15" fmla="*/ 1248 h 1532"/>
                  <a:gd name="T16" fmla="*/ 3800 w 3800"/>
                  <a:gd name="T17" fmla="*/ 766 h 1532"/>
                  <a:gd name="T18" fmla="*/ 3120 w 3800"/>
                  <a:gd name="T19" fmla="*/ 284 h 1532"/>
                  <a:gd name="T20" fmla="*/ 3120 w 3800"/>
                  <a:gd name="T21" fmla="*/ 0 h 15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800" h="1532">
                    <a:moveTo>
                      <a:pt x="3120" y="0"/>
                    </a:moveTo>
                    <a:lnTo>
                      <a:pt x="682" y="0"/>
                    </a:lnTo>
                    <a:lnTo>
                      <a:pt x="682" y="284"/>
                    </a:lnTo>
                    <a:lnTo>
                      <a:pt x="0" y="766"/>
                    </a:lnTo>
                    <a:lnTo>
                      <a:pt x="682" y="1248"/>
                    </a:lnTo>
                    <a:lnTo>
                      <a:pt x="682" y="1532"/>
                    </a:lnTo>
                    <a:lnTo>
                      <a:pt x="3120" y="1532"/>
                    </a:lnTo>
                    <a:lnTo>
                      <a:pt x="3120" y="1248"/>
                    </a:lnTo>
                    <a:lnTo>
                      <a:pt x="3800" y="766"/>
                    </a:lnTo>
                    <a:lnTo>
                      <a:pt x="3120" y="284"/>
                    </a:lnTo>
                    <a:lnTo>
                      <a:pt x="3120" y="0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3200" b="1" i="0" u="none" strike="noStrike" kern="1200" cap="none" spc="0" normalizeH="0" baseline="0" noProof="0">
                  <a:ln>
                    <a:noFill/>
                  </a:ln>
                  <a:solidFill>
                    <a:srgbClr val="133984"/>
                  </a:solidFill>
                  <a:effectLst/>
                  <a:uLnTx/>
                  <a:uFillTx/>
                  <a:latin typeface="Arial" panose="020B0604020202020204" pitchFamily="34" charset="0"/>
                  <a:ea typeface="黑体" panose="02010609060101010101" pitchFamily="49" charset="-122"/>
                  <a:cs typeface="+mn-cs"/>
                </a:endParaRPr>
              </a:p>
            </p:txBody>
          </p:sp>
          <p:sp>
            <p:nvSpPr>
              <p:cNvPr id="28" name="文本框 27"/>
              <p:cNvSpPr txBox="1"/>
              <p:nvPr userDrawn="1"/>
            </p:nvSpPr>
            <p:spPr>
              <a:xfrm>
                <a:off x="794494" y="2586037"/>
                <a:ext cx="212633" cy="245937"/>
              </a:xfrm>
              <a:prstGeom prst="rect">
                <a:avLst/>
              </a:prstGeom>
              <a:noFill/>
            </p:spPr>
            <p:txBody>
              <a:bodyPr wrap="none" rtlCol="0" anchor="ctr">
                <a:no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2</a:t>
                </a:r>
                <a:endPara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cxnSp>
          <p:nvCxnSpPr>
            <p:cNvPr id="25" name="直接连接符 24"/>
            <p:cNvCxnSpPr>
              <a:stCxn id="27" idx="6"/>
            </p:cNvCxnSpPr>
            <p:nvPr/>
          </p:nvCxnSpPr>
          <p:spPr>
            <a:xfrm>
              <a:off x="2534033" y="2631188"/>
              <a:ext cx="4500000" cy="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文本框 25"/>
            <p:cNvSpPr txBox="1"/>
            <p:nvPr/>
          </p:nvSpPr>
          <p:spPr>
            <a:xfrm>
              <a:off x="2915073" y="2194707"/>
              <a:ext cx="43873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zh-CN" altLang="en-US" sz="2400" dirty="0"/>
                <a:t>互感耦合及其抗干扰对策</a:t>
              </a: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3503712" y="2930336"/>
            <a:ext cx="5460930" cy="472042"/>
            <a:chOff x="1841535" y="3114680"/>
            <a:chExt cx="5460930" cy="472042"/>
          </a:xfrm>
        </p:grpSpPr>
        <p:grpSp>
          <p:nvGrpSpPr>
            <p:cNvPr id="19" name="组合 18"/>
            <p:cNvGrpSpPr/>
            <p:nvPr/>
          </p:nvGrpSpPr>
          <p:grpSpPr>
            <a:xfrm>
              <a:off x="1841535" y="3143496"/>
              <a:ext cx="843427" cy="443226"/>
              <a:chOff x="666810" y="2586037"/>
              <a:chExt cx="468000" cy="245937"/>
            </a:xfrm>
          </p:grpSpPr>
          <p:sp>
            <p:nvSpPr>
              <p:cNvPr id="22" name="Freeform 10"/>
              <p:cNvSpPr>
                <a:spLocks/>
              </p:cNvSpPr>
              <p:nvPr userDrawn="1"/>
            </p:nvSpPr>
            <p:spPr bwMode="auto">
              <a:xfrm>
                <a:off x="666810" y="2621442"/>
                <a:ext cx="468000" cy="190800"/>
              </a:xfrm>
              <a:custGeom>
                <a:avLst/>
                <a:gdLst>
                  <a:gd name="T0" fmla="*/ 3120 w 3800"/>
                  <a:gd name="T1" fmla="*/ 0 h 1532"/>
                  <a:gd name="T2" fmla="*/ 682 w 3800"/>
                  <a:gd name="T3" fmla="*/ 0 h 1532"/>
                  <a:gd name="T4" fmla="*/ 682 w 3800"/>
                  <a:gd name="T5" fmla="*/ 284 h 1532"/>
                  <a:gd name="T6" fmla="*/ 0 w 3800"/>
                  <a:gd name="T7" fmla="*/ 766 h 1532"/>
                  <a:gd name="T8" fmla="*/ 682 w 3800"/>
                  <a:gd name="T9" fmla="*/ 1248 h 1532"/>
                  <a:gd name="T10" fmla="*/ 682 w 3800"/>
                  <a:gd name="T11" fmla="*/ 1532 h 1532"/>
                  <a:gd name="T12" fmla="*/ 3120 w 3800"/>
                  <a:gd name="T13" fmla="*/ 1532 h 1532"/>
                  <a:gd name="T14" fmla="*/ 3120 w 3800"/>
                  <a:gd name="T15" fmla="*/ 1248 h 1532"/>
                  <a:gd name="T16" fmla="*/ 3800 w 3800"/>
                  <a:gd name="T17" fmla="*/ 766 h 1532"/>
                  <a:gd name="T18" fmla="*/ 3120 w 3800"/>
                  <a:gd name="T19" fmla="*/ 284 h 1532"/>
                  <a:gd name="T20" fmla="*/ 3120 w 3800"/>
                  <a:gd name="T21" fmla="*/ 0 h 15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800" h="1532">
                    <a:moveTo>
                      <a:pt x="3120" y="0"/>
                    </a:moveTo>
                    <a:lnTo>
                      <a:pt x="682" y="0"/>
                    </a:lnTo>
                    <a:lnTo>
                      <a:pt x="682" y="284"/>
                    </a:lnTo>
                    <a:lnTo>
                      <a:pt x="0" y="766"/>
                    </a:lnTo>
                    <a:lnTo>
                      <a:pt x="682" y="1248"/>
                    </a:lnTo>
                    <a:lnTo>
                      <a:pt x="682" y="1532"/>
                    </a:lnTo>
                    <a:lnTo>
                      <a:pt x="3120" y="1532"/>
                    </a:lnTo>
                    <a:lnTo>
                      <a:pt x="3120" y="1248"/>
                    </a:lnTo>
                    <a:lnTo>
                      <a:pt x="3800" y="766"/>
                    </a:lnTo>
                    <a:lnTo>
                      <a:pt x="3120" y="284"/>
                    </a:lnTo>
                    <a:lnTo>
                      <a:pt x="3120" y="0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3200" b="1" i="0" u="none" strike="noStrike" kern="1200" cap="none" spc="0" normalizeH="0" baseline="0" noProof="0">
                  <a:ln>
                    <a:noFill/>
                  </a:ln>
                  <a:solidFill>
                    <a:srgbClr val="133984"/>
                  </a:solidFill>
                  <a:effectLst/>
                  <a:uLnTx/>
                  <a:uFillTx/>
                  <a:latin typeface="Arial" panose="020B0604020202020204" pitchFamily="34" charset="0"/>
                  <a:ea typeface="黑体" panose="02010609060101010101" pitchFamily="49" charset="-122"/>
                  <a:cs typeface="+mn-cs"/>
                </a:endParaRPr>
              </a:p>
            </p:txBody>
          </p:sp>
          <p:sp>
            <p:nvSpPr>
              <p:cNvPr id="23" name="文本框 22"/>
              <p:cNvSpPr txBox="1"/>
              <p:nvPr userDrawn="1"/>
            </p:nvSpPr>
            <p:spPr>
              <a:xfrm>
                <a:off x="794494" y="2586037"/>
                <a:ext cx="212633" cy="245937"/>
              </a:xfrm>
              <a:prstGeom prst="rect">
                <a:avLst/>
              </a:prstGeom>
              <a:noFill/>
            </p:spPr>
            <p:txBody>
              <a:bodyPr wrap="none" rtlCol="0" anchor="ctr">
                <a:no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3</a:t>
                </a:r>
                <a:endPara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cxnSp>
          <p:nvCxnSpPr>
            <p:cNvPr id="20" name="直接连接符 19"/>
            <p:cNvCxnSpPr>
              <a:stCxn id="22" idx="6"/>
            </p:cNvCxnSpPr>
            <p:nvPr/>
          </p:nvCxnSpPr>
          <p:spPr>
            <a:xfrm>
              <a:off x="2534033" y="3551161"/>
              <a:ext cx="4500000" cy="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文本框 20"/>
            <p:cNvSpPr txBox="1"/>
            <p:nvPr/>
          </p:nvSpPr>
          <p:spPr>
            <a:xfrm>
              <a:off x="2915073" y="3114680"/>
              <a:ext cx="43873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zh-CN" altLang="en-US" sz="2400" dirty="0"/>
                <a:t>共阻抗耦合及抗干扰对策</a:t>
              </a: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3503712" y="3523816"/>
            <a:ext cx="5460930" cy="472042"/>
            <a:chOff x="1841535" y="1274734"/>
            <a:chExt cx="5460930" cy="472042"/>
          </a:xfrm>
        </p:grpSpPr>
        <p:grpSp>
          <p:nvGrpSpPr>
            <p:cNvPr id="14" name="组合 13"/>
            <p:cNvGrpSpPr/>
            <p:nvPr/>
          </p:nvGrpSpPr>
          <p:grpSpPr>
            <a:xfrm>
              <a:off x="1841535" y="1303550"/>
              <a:ext cx="843427" cy="443226"/>
              <a:chOff x="666810" y="2586037"/>
              <a:chExt cx="468000" cy="245937"/>
            </a:xfrm>
          </p:grpSpPr>
          <p:sp>
            <p:nvSpPr>
              <p:cNvPr id="17" name="Freeform 10"/>
              <p:cNvSpPr>
                <a:spLocks/>
              </p:cNvSpPr>
              <p:nvPr userDrawn="1"/>
            </p:nvSpPr>
            <p:spPr bwMode="auto">
              <a:xfrm>
                <a:off x="666810" y="2621442"/>
                <a:ext cx="468000" cy="190800"/>
              </a:xfrm>
              <a:custGeom>
                <a:avLst/>
                <a:gdLst>
                  <a:gd name="T0" fmla="*/ 3120 w 3800"/>
                  <a:gd name="T1" fmla="*/ 0 h 1532"/>
                  <a:gd name="T2" fmla="*/ 682 w 3800"/>
                  <a:gd name="T3" fmla="*/ 0 h 1532"/>
                  <a:gd name="T4" fmla="*/ 682 w 3800"/>
                  <a:gd name="T5" fmla="*/ 284 h 1532"/>
                  <a:gd name="T6" fmla="*/ 0 w 3800"/>
                  <a:gd name="T7" fmla="*/ 766 h 1532"/>
                  <a:gd name="T8" fmla="*/ 682 w 3800"/>
                  <a:gd name="T9" fmla="*/ 1248 h 1532"/>
                  <a:gd name="T10" fmla="*/ 682 w 3800"/>
                  <a:gd name="T11" fmla="*/ 1532 h 1532"/>
                  <a:gd name="T12" fmla="*/ 3120 w 3800"/>
                  <a:gd name="T13" fmla="*/ 1532 h 1532"/>
                  <a:gd name="T14" fmla="*/ 3120 w 3800"/>
                  <a:gd name="T15" fmla="*/ 1248 h 1532"/>
                  <a:gd name="T16" fmla="*/ 3800 w 3800"/>
                  <a:gd name="T17" fmla="*/ 766 h 1532"/>
                  <a:gd name="T18" fmla="*/ 3120 w 3800"/>
                  <a:gd name="T19" fmla="*/ 284 h 1532"/>
                  <a:gd name="T20" fmla="*/ 3120 w 3800"/>
                  <a:gd name="T21" fmla="*/ 0 h 15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800" h="1532">
                    <a:moveTo>
                      <a:pt x="3120" y="0"/>
                    </a:moveTo>
                    <a:lnTo>
                      <a:pt x="682" y="0"/>
                    </a:lnTo>
                    <a:lnTo>
                      <a:pt x="682" y="284"/>
                    </a:lnTo>
                    <a:lnTo>
                      <a:pt x="0" y="766"/>
                    </a:lnTo>
                    <a:lnTo>
                      <a:pt x="682" y="1248"/>
                    </a:lnTo>
                    <a:lnTo>
                      <a:pt x="682" y="1532"/>
                    </a:lnTo>
                    <a:lnTo>
                      <a:pt x="3120" y="1532"/>
                    </a:lnTo>
                    <a:lnTo>
                      <a:pt x="3120" y="1248"/>
                    </a:lnTo>
                    <a:lnTo>
                      <a:pt x="3800" y="766"/>
                    </a:lnTo>
                    <a:lnTo>
                      <a:pt x="3120" y="284"/>
                    </a:lnTo>
                    <a:lnTo>
                      <a:pt x="3120" y="0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3200" b="1" i="0" u="none" strike="noStrike" kern="1200" cap="none" spc="0" normalizeH="0" baseline="0" noProof="0">
                  <a:ln>
                    <a:noFill/>
                  </a:ln>
                  <a:solidFill>
                    <a:srgbClr val="133984"/>
                  </a:solidFill>
                  <a:effectLst/>
                  <a:uLnTx/>
                  <a:uFillTx/>
                  <a:latin typeface="Arial" panose="020B0604020202020204" pitchFamily="34" charset="0"/>
                  <a:ea typeface="黑体" panose="02010609060101010101" pitchFamily="49" charset="-122"/>
                  <a:cs typeface="+mn-cs"/>
                </a:endParaRPr>
              </a:p>
            </p:txBody>
          </p:sp>
          <p:sp>
            <p:nvSpPr>
              <p:cNvPr id="18" name="文本框 17"/>
              <p:cNvSpPr txBox="1"/>
              <p:nvPr userDrawn="1"/>
            </p:nvSpPr>
            <p:spPr>
              <a:xfrm>
                <a:off x="794494" y="2586037"/>
                <a:ext cx="212633" cy="245937"/>
              </a:xfrm>
              <a:prstGeom prst="rect">
                <a:avLst/>
              </a:prstGeom>
              <a:noFill/>
            </p:spPr>
            <p:txBody>
              <a:bodyPr wrap="none" rtlCol="0" anchor="ctr">
                <a:no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b="1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4</a:t>
                </a:r>
                <a:endPara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cxnSp>
          <p:nvCxnSpPr>
            <p:cNvPr id="15" name="直接连接符 14"/>
            <p:cNvCxnSpPr>
              <a:stCxn id="17" idx="6"/>
            </p:cNvCxnSpPr>
            <p:nvPr/>
          </p:nvCxnSpPr>
          <p:spPr>
            <a:xfrm>
              <a:off x="2534033" y="1711215"/>
              <a:ext cx="4500000" cy="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文本框 15"/>
            <p:cNvSpPr txBox="1"/>
            <p:nvPr/>
          </p:nvSpPr>
          <p:spPr>
            <a:xfrm>
              <a:off x="2915073" y="1274734"/>
              <a:ext cx="43873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eaLnBrk="1" hangingPunct="1">
                <a:defRPr/>
              </a:pPr>
              <a:r>
                <a:rPr kumimoji="1" lang="zh-CN" altLang="en-US" sz="2400" dirty="0">
                  <a:solidFill>
                    <a:srgbClr val="004098"/>
                  </a:solidFill>
                  <a:latin typeface="Tahoma" pitchFamily="34" charset="0"/>
                </a:rPr>
                <a:t>共模干扰及其对策</a:t>
              </a: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3503712" y="4120578"/>
            <a:ext cx="5460930" cy="472042"/>
            <a:chOff x="1841535" y="2194707"/>
            <a:chExt cx="5460930" cy="472042"/>
          </a:xfrm>
        </p:grpSpPr>
        <p:grpSp>
          <p:nvGrpSpPr>
            <p:cNvPr id="9" name="组合 8"/>
            <p:cNvGrpSpPr/>
            <p:nvPr/>
          </p:nvGrpSpPr>
          <p:grpSpPr>
            <a:xfrm>
              <a:off x="1841535" y="2223523"/>
              <a:ext cx="843427" cy="443226"/>
              <a:chOff x="666810" y="2586037"/>
              <a:chExt cx="468000" cy="245937"/>
            </a:xfrm>
          </p:grpSpPr>
          <p:sp>
            <p:nvSpPr>
              <p:cNvPr id="12" name="Freeform 10"/>
              <p:cNvSpPr>
                <a:spLocks/>
              </p:cNvSpPr>
              <p:nvPr userDrawn="1"/>
            </p:nvSpPr>
            <p:spPr bwMode="auto">
              <a:xfrm>
                <a:off x="666810" y="2621442"/>
                <a:ext cx="468000" cy="190800"/>
              </a:xfrm>
              <a:custGeom>
                <a:avLst/>
                <a:gdLst>
                  <a:gd name="T0" fmla="*/ 3120 w 3800"/>
                  <a:gd name="T1" fmla="*/ 0 h 1532"/>
                  <a:gd name="T2" fmla="*/ 682 w 3800"/>
                  <a:gd name="T3" fmla="*/ 0 h 1532"/>
                  <a:gd name="T4" fmla="*/ 682 w 3800"/>
                  <a:gd name="T5" fmla="*/ 284 h 1532"/>
                  <a:gd name="T6" fmla="*/ 0 w 3800"/>
                  <a:gd name="T7" fmla="*/ 766 h 1532"/>
                  <a:gd name="T8" fmla="*/ 682 w 3800"/>
                  <a:gd name="T9" fmla="*/ 1248 h 1532"/>
                  <a:gd name="T10" fmla="*/ 682 w 3800"/>
                  <a:gd name="T11" fmla="*/ 1532 h 1532"/>
                  <a:gd name="T12" fmla="*/ 3120 w 3800"/>
                  <a:gd name="T13" fmla="*/ 1532 h 1532"/>
                  <a:gd name="T14" fmla="*/ 3120 w 3800"/>
                  <a:gd name="T15" fmla="*/ 1248 h 1532"/>
                  <a:gd name="T16" fmla="*/ 3800 w 3800"/>
                  <a:gd name="T17" fmla="*/ 766 h 1532"/>
                  <a:gd name="T18" fmla="*/ 3120 w 3800"/>
                  <a:gd name="T19" fmla="*/ 284 h 1532"/>
                  <a:gd name="T20" fmla="*/ 3120 w 3800"/>
                  <a:gd name="T21" fmla="*/ 0 h 15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800" h="1532">
                    <a:moveTo>
                      <a:pt x="3120" y="0"/>
                    </a:moveTo>
                    <a:lnTo>
                      <a:pt x="682" y="0"/>
                    </a:lnTo>
                    <a:lnTo>
                      <a:pt x="682" y="284"/>
                    </a:lnTo>
                    <a:lnTo>
                      <a:pt x="0" y="766"/>
                    </a:lnTo>
                    <a:lnTo>
                      <a:pt x="682" y="1248"/>
                    </a:lnTo>
                    <a:lnTo>
                      <a:pt x="682" y="1532"/>
                    </a:lnTo>
                    <a:lnTo>
                      <a:pt x="3120" y="1532"/>
                    </a:lnTo>
                    <a:lnTo>
                      <a:pt x="3120" y="1248"/>
                    </a:lnTo>
                    <a:lnTo>
                      <a:pt x="3800" y="766"/>
                    </a:lnTo>
                    <a:lnTo>
                      <a:pt x="3120" y="284"/>
                    </a:lnTo>
                    <a:lnTo>
                      <a:pt x="3120" y="0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3200" b="1" i="0" u="none" strike="noStrike" kern="1200" cap="none" spc="0" normalizeH="0" baseline="0" noProof="0">
                  <a:ln>
                    <a:noFill/>
                  </a:ln>
                  <a:solidFill>
                    <a:srgbClr val="133984"/>
                  </a:solidFill>
                  <a:effectLst/>
                  <a:uLnTx/>
                  <a:uFillTx/>
                  <a:latin typeface="Arial" panose="020B0604020202020204" pitchFamily="34" charset="0"/>
                  <a:ea typeface="黑体" panose="02010609060101010101" pitchFamily="49" charset="-122"/>
                  <a:cs typeface="+mn-cs"/>
                </a:endParaRPr>
              </a:p>
            </p:txBody>
          </p:sp>
          <p:sp>
            <p:nvSpPr>
              <p:cNvPr id="13" name="文本框 12"/>
              <p:cNvSpPr txBox="1"/>
              <p:nvPr userDrawn="1"/>
            </p:nvSpPr>
            <p:spPr>
              <a:xfrm>
                <a:off x="794494" y="2586037"/>
                <a:ext cx="212633" cy="245937"/>
              </a:xfrm>
              <a:prstGeom prst="rect">
                <a:avLst/>
              </a:prstGeom>
              <a:noFill/>
            </p:spPr>
            <p:txBody>
              <a:bodyPr wrap="none" rtlCol="0" anchor="ctr">
                <a:no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b="1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5</a:t>
                </a:r>
                <a:endPara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cxnSp>
          <p:nvCxnSpPr>
            <p:cNvPr id="10" name="直接连接符 9"/>
            <p:cNvCxnSpPr>
              <a:stCxn id="12" idx="6"/>
            </p:cNvCxnSpPr>
            <p:nvPr/>
          </p:nvCxnSpPr>
          <p:spPr>
            <a:xfrm>
              <a:off x="2534033" y="2631188"/>
              <a:ext cx="4500000" cy="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文本框 10"/>
            <p:cNvSpPr txBox="1"/>
            <p:nvPr/>
          </p:nvSpPr>
          <p:spPr>
            <a:xfrm>
              <a:off x="2915073" y="2194707"/>
              <a:ext cx="43873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zh-CN" altLang="en-US" sz="2400" dirty="0"/>
                <a:t>测量系统输入级的两点接地</a:t>
              </a: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3503712" y="4690080"/>
            <a:ext cx="5460930" cy="472042"/>
            <a:chOff x="1841535" y="2194707"/>
            <a:chExt cx="5460930" cy="472042"/>
          </a:xfrm>
        </p:grpSpPr>
        <p:grpSp>
          <p:nvGrpSpPr>
            <p:cNvPr id="35" name="组合 34"/>
            <p:cNvGrpSpPr/>
            <p:nvPr/>
          </p:nvGrpSpPr>
          <p:grpSpPr>
            <a:xfrm>
              <a:off x="1841535" y="2223523"/>
              <a:ext cx="843427" cy="443226"/>
              <a:chOff x="666810" y="2586037"/>
              <a:chExt cx="468000" cy="245937"/>
            </a:xfrm>
          </p:grpSpPr>
          <p:sp>
            <p:nvSpPr>
              <p:cNvPr id="38" name="Freeform 10"/>
              <p:cNvSpPr>
                <a:spLocks/>
              </p:cNvSpPr>
              <p:nvPr userDrawn="1"/>
            </p:nvSpPr>
            <p:spPr bwMode="auto">
              <a:xfrm>
                <a:off x="666810" y="2621442"/>
                <a:ext cx="468000" cy="190800"/>
              </a:xfrm>
              <a:custGeom>
                <a:avLst/>
                <a:gdLst>
                  <a:gd name="T0" fmla="*/ 3120 w 3800"/>
                  <a:gd name="T1" fmla="*/ 0 h 1532"/>
                  <a:gd name="T2" fmla="*/ 682 w 3800"/>
                  <a:gd name="T3" fmla="*/ 0 h 1532"/>
                  <a:gd name="T4" fmla="*/ 682 w 3800"/>
                  <a:gd name="T5" fmla="*/ 284 h 1532"/>
                  <a:gd name="T6" fmla="*/ 0 w 3800"/>
                  <a:gd name="T7" fmla="*/ 766 h 1532"/>
                  <a:gd name="T8" fmla="*/ 682 w 3800"/>
                  <a:gd name="T9" fmla="*/ 1248 h 1532"/>
                  <a:gd name="T10" fmla="*/ 682 w 3800"/>
                  <a:gd name="T11" fmla="*/ 1532 h 1532"/>
                  <a:gd name="T12" fmla="*/ 3120 w 3800"/>
                  <a:gd name="T13" fmla="*/ 1532 h 1532"/>
                  <a:gd name="T14" fmla="*/ 3120 w 3800"/>
                  <a:gd name="T15" fmla="*/ 1248 h 1532"/>
                  <a:gd name="T16" fmla="*/ 3800 w 3800"/>
                  <a:gd name="T17" fmla="*/ 766 h 1532"/>
                  <a:gd name="T18" fmla="*/ 3120 w 3800"/>
                  <a:gd name="T19" fmla="*/ 284 h 1532"/>
                  <a:gd name="T20" fmla="*/ 3120 w 3800"/>
                  <a:gd name="T21" fmla="*/ 0 h 15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800" h="1532">
                    <a:moveTo>
                      <a:pt x="3120" y="0"/>
                    </a:moveTo>
                    <a:lnTo>
                      <a:pt x="682" y="0"/>
                    </a:lnTo>
                    <a:lnTo>
                      <a:pt x="682" y="284"/>
                    </a:lnTo>
                    <a:lnTo>
                      <a:pt x="0" y="766"/>
                    </a:lnTo>
                    <a:lnTo>
                      <a:pt x="682" y="1248"/>
                    </a:lnTo>
                    <a:lnTo>
                      <a:pt x="682" y="1532"/>
                    </a:lnTo>
                    <a:lnTo>
                      <a:pt x="3120" y="1532"/>
                    </a:lnTo>
                    <a:lnTo>
                      <a:pt x="3120" y="1248"/>
                    </a:lnTo>
                    <a:lnTo>
                      <a:pt x="3800" y="766"/>
                    </a:lnTo>
                    <a:lnTo>
                      <a:pt x="3120" y="284"/>
                    </a:lnTo>
                    <a:lnTo>
                      <a:pt x="3120" y="0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3200" b="1" i="0" u="none" strike="noStrike" kern="1200" cap="none" spc="0" normalizeH="0" baseline="0" noProof="0">
                  <a:ln>
                    <a:noFill/>
                  </a:ln>
                  <a:solidFill>
                    <a:srgbClr val="133984"/>
                  </a:solidFill>
                  <a:effectLst/>
                  <a:uLnTx/>
                  <a:uFillTx/>
                  <a:latin typeface="Arial" panose="020B0604020202020204" pitchFamily="34" charset="0"/>
                  <a:ea typeface="黑体" panose="02010609060101010101" pitchFamily="49" charset="-122"/>
                  <a:cs typeface="+mn-cs"/>
                </a:endParaRPr>
              </a:p>
            </p:txBody>
          </p:sp>
          <p:sp>
            <p:nvSpPr>
              <p:cNvPr id="39" name="文本框 38"/>
              <p:cNvSpPr txBox="1"/>
              <p:nvPr userDrawn="1"/>
            </p:nvSpPr>
            <p:spPr>
              <a:xfrm>
                <a:off x="794494" y="2586037"/>
                <a:ext cx="212633" cy="245937"/>
              </a:xfrm>
              <a:prstGeom prst="rect">
                <a:avLst/>
              </a:prstGeom>
              <a:noFill/>
            </p:spPr>
            <p:txBody>
              <a:bodyPr wrap="none" rtlCol="0" anchor="ctr">
                <a:no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b="1" noProof="0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6</a:t>
                </a:r>
                <a:endPara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cxnSp>
          <p:nvCxnSpPr>
            <p:cNvPr id="36" name="直接连接符 35"/>
            <p:cNvCxnSpPr>
              <a:stCxn id="38" idx="6"/>
            </p:cNvCxnSpPr>
            <p:nvPr/>
          </p:nvCxnSpPr>
          <p:spPr>
            <a:xfrm>
              <a:off x="2534033" y="2631188"/>
              <a:ext cx="4500000" cy="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文本框 36"/>
            <p:cNvSpPr txBox="1"/>
            <p:nvPr/>
          </p:nvSpPr>
          <p:spPr>
            <a:xfrm>
              <a:off x="2915073" y="2194707"/>
              <a:ext cx="43873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zh-CN" altLang="en-US" sz="2400" dirty="0"/>
                <a:t>滤波器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29547631"/>
      </p:ext>
    </p:extLst>
  </p:cSld>
  <p:clrMapOvr>
    <a:masterClrMapping/>
  </p:clrMapOvr>
</p:sld>
</file>

<file path=ppt/theme/theme1.xml><?xml version="1.0" encoding="utf-8"?>
<a:theme xmlns:a="http://schemas.openxmlformats.org/drawingml/2006/main" name="1_交大学术版">
  <a:themeElements>
    <a:clrScheme name="VI蓝色版">
      <a:dk1>
        <a:srgbClr val="000000"/>
      </a:dk1>
      <a:lt1>
        <a:srgbClr val="FFFFFF"/>
      </a:lt1>
      <a:dk2>
        <a:srgbClr val="BD9F68"/>
      </a:dk2>
      <a:lt2>
        <a:srgbClr val="B5B5B6"/>
      </a:lt2>
      <a:accent1>
        <a:srgbClr val="004098"/>
      </a:accent1>
      <a:accent2>
        <a:srgbClr val="0086D1"/>
      </a:accent2>
      <a:accent3>
        <a:srgbClr val="338D27"/>
      </a:accent3>
      <a:accent4>
        <a:srgbClr val="00514E"/>
      </a:accent4>
      <a:accent5>
        <a:srgbClr val="FDD000"/>
      </a:accent5>
      <a:accent6>
        <a:srgbClr val="F08300"/>
      </a:accent6>
      <a:hlink>
        <a:srgbClr val="B5B5B6"/>
      </a:hlink>
      <a:folHlink>
        <a:srgbClr val="BD9F68"/>
      </a:folHlink>
    </a:clrScheme>
    <a:fontScheme name="自定义 1">
      <a:majorFont>
        <a:latin typeface="Times New Roman"/>
        <a:ea typeface="等线"/>
        <a:cs typeface=""/>
      </a:majorFont>
      <a:minorFont>
        <a:latin typeface="Times New Roman"/>
        <a:ea typeface="宋体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交大学术版" id="{DD81F0AC-F0E5-4FC1-BE78-03698CBD7B1D}" vid="{11F6CA4B-B294-4428-9793-A2FEDB151EEC}"/>
    </a:ext>
  </a:ext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白色底板15_39_40</Template>
  <TotalTime>7369</TotalTime>
  <Words>1983</Words>
  <Application>Microsoft Office PowerPoint</Application>
  <PresentationFormat>宽屏</PresentationFormat>
  <Paragraphs>270</Paragraphs>
  <Slides>36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36</vt:i4>
      </vt:variant>
    </vt:vector>
  </HeadingPairs>
  <TitlesOfParts>
    <vt:vector size="50" baseType="lpstr">
      <vt:lpstr>等线</vt:lpstr>
      <vt:lpstr>黑体</vt:lpstr>
      <vt:lpstr>宋体</vt:lpstr>
      <vt:lpstr>微软雅黑</vt:lpstr>
      <vt:lpstr>Arial</vt:lpstr>
      <vt:lpstr>Calibri</vt:lpstr>
      <vt:lpstr>Cambria Math</vt:lpstr>
      <vt:lpstr>Symbol</vt:lpstr>
      <vt:lpstr>Tahoma</vt:lpstr>
      <vt:lpstr>Times New Roman</vt:lpstr>
      <vt:lpstr>Wingdings</vt:lpstr>
      <vt:lpstr>1_交大学术版</vt:lpstr>
      <vt:lpstr>Visio</vt:lpstr>
      <vt:lpstr>公式</vt:lpstr>
      <vt:lpstr>电气测量中的抗干扰技术</vt:lpstr>
      <vt:lpstr>干扰三要素</vt:lpstr>
      <vt:lpstr>PowerPoint 演示文稿</vt:lpstr>
      <vt:lpstr>分布电容——无处不在却不可见</vt:lpstr>
      <vt:lpstr>自感和互感</vt:lpstr>
      <vt:lpstr>对互感M的再认识</vt:lpstr>
      <vt:lpstr>空间互感M大小的估算</vt:lpstr>
      <vt:lpstr>目录</vt:lpstr>
      <vt:lpstr>目录</vt:lpstr>
      <vt:lpstr>电压型干扰机理探秘</vt:lpstr>
      <vt:lpstr>常见“动点” 举例</vt:lpstr>
      <vt:lpstr>PowerPoint 演示文稿</vt:lpstr>
      <vt:lpstr>PowerPoint 演示文稿</vt:lpstr>
      <vt:lpstr>抗干扰对策之二——共模电流的滤波</vt:lpstr>
      <vt:lpstr>PowerPoint 演示文稿</vt:lpstr>
      <vt:lpstr>抗干扰对策之三——用静电屏蔽层切断电容耦合</vt:lpstr>
      <vt:lpstr>目录</vt:lpstr>
      <vt:lpstr>PowerPoint 演示文稿</vt:lpstr>
      <vt:lpstr>抗干扰对策1：从干扰源入手</vt:lpstr>
      <vt:lpstr>抗干扰对策2：从耦合途径入手</vt:lpstr>
      <vt:lpstr>PowerPoint 演示文稿</vt:lpstr>
      <vt:lpstr>PowerPoint 演示文稿</vt:lpstr>
      <vt:lpstr>  共阻抗（直流电源内阻抗）耦合</vt:lpstr>
      <vt:lpstr>共阻抗耦合的去耦</vt:lpstr>
      <vt:lpstr>目录</vt:lpstr>
      <vt:lpstr>共模信号</vt:lpstr>
      <vt:lpstr>PowerPoint 演示文稿</vt:lpstr>
      <vt:lpstr>输入级的两点接地可能引入额外的共模输入</vt:lpstr>
      <vt:lpstr>  共模电压信号如何转变成差模干扰？</vt:lpstr>
      <vt:lpstr>高共模的另一个危害—阻塞输入信号</vt:lpstr>
      <vt:lpstr>共模电压的抑制</vt:lpstr>
      <vt:lpstr>用DataGuard（共模分量）驱动输入电缆屏蔽层</vt:lpstr>
      <vt:lpstr>共模电流的滤波——EMC滤波器</vt:lpstr>
      <vt:lpstr>目录</vt:lpstr>
      <vt:lpstr>屏蔽电缆的接地</vt:lpstr>
      <vt:lpstr>  采用浮地设计进一步减小共模干扰</vt:lpstr>
    </vt:vector>
  </TitlesOfParts>
  <Company>GuildDesign Inc.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电气与电子测量技术</dc:title>
  <dc:subject>上海交通大学电气工程系</dc:subject>
  <dc:creator>罗利文</dc:creator>
  <cp:lastModifiedBy>huawei</cp:lastModifiedBy>
  <cp:revision>758</cp:revision>
  <cp:lastPrinted>2021-10-26T07:38:37Z</cp:lastPrinted>
  <dcterms:created xsi:type="dcterms:W3CDTF">2004-08-26T06:30:40Z</dcterms:created>
  <dcterms:modified xsi:type="dcterms:W3CDTF">2024-10-30T05:43:14Z</dcterms:modified>
</cp:coreProperties>
</file>